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57" r:id="rId2"/>
    <p:sldId id="286" r:id="rId3"/>
    <p:sldId id="276" r:id="rId4"/>
    <p:sldId id="312" r:id="rId5"/>
    <p:sldId id="315" r:id="rId6"/>
    <p:sldId id="316" r:id="rId7"/>
    <p:sldId id="310" r:id="rId8"/>
    <p:sldId id="311" r:id="rId9"/>
    <p:sldId id="317" r:id="rId10"/>
    <p:sldId id="320" r:id="rId11"/>
    <p:sldId id="309" r:id="rId12"/>
    <p:sldId id="280" r:id="rId13"/>
    <p:sldId id="292" r:id="rId14"/>
    <p:sldId id="279" r:id="rId15"/>
    <p:sldId id="290" r:id="rId16"/>
    <p:sldId id="281" r:id="rId17"/>
    <p:sldId id="293" r:id="rId18"/>
    <p:sldId id="319" r:id="rId19"/>
    <p:sldId id="28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3781AA-AFFD-FDB7-5E61-FF0AE4019A69}" name="Anne Krale" initials="AK" userId="KYPc5tgI3pr/ck0dvzkQ++W/RvT554hoJe9IDtu9Np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uritz, Rebekah" initials="RLT" lastIdx="1" clrIdx="0">
    <p:extLst>
      <p:ext uri="{19B8F6BF-5375-455C-9EA6-DF929625EA0E}">
        <p15:presenceInfo xmlns:p15="http://schemas.microsoft.com/office/powerpoint/2012/main" userId="Tauritz, Rebekah" providerId="None"/>
      </p:ext>
    </p:extLst>
  </p:cmAuthor>
  <p:cmAuthor id="2" name="Haasteren, Suzette van" initials="Hv" lastIdx="3" clrIdx="1">
    <p:extLst>
      <p:ext uri="{19B8F6BF-5375-455C-9EA6-DF929625EA0E}">
        <p15:presenceInfo xmlns:p15="http://schemas.microsoft.com/office/powerpoint/2012/main" userId="S::suzette.vanhaasteren@wur.nl::a9289f21-9dd8-48e0-a6e3-a5b5508af6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564" autoAdjust="0"/>
  </p:normalViewPr>
  <p:slideViewPr>
    <p:cSldViewPr snapToGrid="0">
      <p:cViewPr>
        <p:scale>
          <a:sx n="100" d="100"/>
          <a:sy n="100" d="100"/>
        </p:scale>
        <p:origin x="974" y="-5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7E378-42AE-435E-9124-FCD40DDD077A}" type="datetimeFigureOut">
              <a:rPr lang="nl-NL" smtClean="0"/>
              <a:t>1-7-2022</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5F3F3-70EF-412A-A3AB-6222361FECEB}" type="slidenum">
              <a:rPr lang="nl-NL" smtClean="0"/>
              <a:t>‹nr.›</a:t>
            </a:fld>
            <a:endParaRPr lang="nl-NL"/>
          </a:p>
        </p:txBody>
      </p:sp>
    </p:spTree>
    <p:extLst>
      <p:ext uri="{BB962C8B-B14F-4D97-AF65-F5344CB8AC3E}">
        <p14:creationId xmlns:p14="http://schemas.microsoft.com/office/powerpoint/2010/main" val="381777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E79E6E8-4B6E-428F-A73B-2994A1027300}" type="slidenum">
              <a:rPr lang="nl-NL" smtClean="0"/>
              <a:t>1</a:t>
            </a:fld>
            <a:endParaRPr lang="nl-NL"/>
          </a:p>
        </p:txBody>
      </p:sp>
    </p:spTree>
    <p:extLst>
      <p:ext uri="{BB962C8B-B14F-4D97-AF65-F5344CB8AC3E}">
        <p14:creationId xmlns:p14="http://schemas.microsoft.com/office/powerpoint/2010/main" val="1108777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11</a:t>
            </a:fld>
            <a:endParaRPr lang="nl-NL"/>
          </a:p>
        </p:txBody>
      </p:sp>
    </p:spTree>
    <p:extLst>
      <p:ext uri="{BB962C8B-B14F-4D97-AF65-F5344CB8AC3E}">
        <p14:creationId xmlns:p14="http://schemas.microsoft.com/office/powerpoint/2010/main" val="3555034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12</a:t>
            </a:fld>
            <a:endParaRPr lang="nl-NL"/>
          </a:p>
        </p:txBody>
      </p:sp>
    </p:spTree>
    <p:extLst>
      <p:ext uri="{BB962C8B-B14F-4D97-AF65-F5344CB8AC3E}">
        <p14:creationId xmlns:p14="http://schemas.microsoft.com/office/powerpoint/2010/main" val="2301873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b="1" dirty="0"/>
              <a:t>CODEFF</a:t>
            </a:r>
            <a:r>
              <a:rPr lang="nl-NL" dirty="0"/>
              <a:t> is een Chileense natuurbeschermingsorganisatie die zich onder andere inzet voor het beschermen van de Humboldt pinguïn, </a:t>
            </a:r>
          </a:p>
          <a:p>
            <a:endParaRPr lang="nl-NL" b="1" dirty="0"/>
          </a:p>
          <a:p>
            <a:r>
              <a:rPr lang="nl-NL" b="1" dirty="0"/>
              <a:t>IOTA</a:t>
            </a:r>
            <a:r>
              <a:rPr lang="nl-NL" dirty="0"/>
              <a:t> is een organisatie uit de Seychellen, een Afrikaans land wat uit meer dan 100 eilanden bestaat. Atol Aldabra is zo’n eiland. Deze organisatie zet zich onder ander in om de Aldabra landschildpad te beschermen.</a:t>
            </a:r>
          </a:p>
          <a:p>
            <a:endParaRPr lang="nl-NL" b="1" dirty="0"/>
          </a:p>
          <a:p>
            <a:r>
              <a:rPr lang="nl-NL" b="1" dirty="0"/>
              <a:t>WWF</a:t>
            </a:r>
            <a:r>
              <a:rPr lang="nl-NL" dirty="0"/>
              <a:t> (Wereldnatuurfonds) is een internationale organisatie die zich over de hele wereld middels projecten en samenwerkingsverbanden inzet voor het beschermen van de natuur. Zij zetten zich ook in voor de reuzenpanda, axolotl, zeepaardje (en koraalriffen), wolf en de Birmese python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Birdlife International</a:t>
            </a: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een partner van de Nederlandse vogelbescherming. Zij zetting zich onder andere in voor het beschermen van de monniksgier.</a:t>
            </a:r>
            <a:endParaRPr lang="nl-NL" dirty="0"/>
          </a:p>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13</a:t>
            </a:fld>
            <a:endParaRPr lang="nl-NL"/>
          </a:p>
        </p:txBody>
      </p:sp>
    </p:spTree>
    <p:extLst>
      <p:ext uri="{BB962C8B-B14F-4D97-AF65-F5344CB8AC3E}">
        <p14:creationId xmlns:p14="http://schemas.microsoft.com/office/powerpoint/2010/main" val="1798343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14</a:t>
            </a:fld>
            <a:endParaRPr lang="nl-NL"/>
          </a:p>
        </p:txBody>
      </p:sp>
    </p:spTree>
    <p:extLst>
      <p:ext uri="{BB962C8B-B14F-4D97-AF65-F5344CB8AC3E}">
        <p14:creationId xmlns:p14="http://schemas.microsoft.com/office/powerpoint/2010/main" val="3654338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15</a:t>
            </a:fld>
            <a:endParaRPr lang="nl-NL"/>
          </a:p>
        </p:txBody>
      </p:sp>
    </p:spTree>
    <p:extLst>
      <p:ext uri="{BB962C8B-B14F-4D97-AF65-F5344CB8AC3E}">
        <p14:creationId xmlns:p14="http://schemas.microsoft.com/office/powerpoint/2010/main" val="720018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16</a:t>
            </a:fld>
            <a:endParaRPr lang="nl-NL"/>
          </a:p>
        </p:txBody>
      </p:sp>
    </p:spTree>
    <p:extLst>
      <p:ext uri="{BB962C8B-B14F-4D97-AF65-F5344CB8AC3E}">
        <p14:creationId xmlns:p14="http://schemas.microsoft.com/office/powerpoint/2010/main" val="788238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17</a:t>
            </a:fld>
            <a:endParaRPr lang="nl-NL"/>
          </a:p>
        </p:txBody>
      </p:sp>
    </p:spTree>
    <p:extLst>
      <p:ext uri="{BB962C8B-B14F-4D97-AF65-F5344CB8AC3E}">
        <p14:creationId xmlns:p14="http://schemas.microsoft.com/office/powerpoint/2010/main" val="371591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19</a:t>
            </a:fld>
            <a:endParaRPr lang="nl-NL"/>
          </a:p>
        </p:txBody>
      </p:sp>
    </p:spTree>
    <p:extLst>
      <p:ext uri="{BB962C8B-B14F-4D97-AF65-F5344CB8AC3E}">
        <p14:creationId xmlns:p14="http://schemas.microsoft.com/office/powerpoint/2010/main" val="516599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79E6E8-4B6E-428F-A73B-2994A102730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414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3</a:t>
            </a:fld>
            <a:endParaRPr lang="nl-NL"/>
          </a:p>
        </p:txBody>
      </p:sp>
    </p:spTree>
    <p:extLst>
      <p:ext uri="{BB962C8B-B14F-4D97-AF65-F5344CB8AC3E}">
        <p14:creationId xmlns:p14="http://schemas.microsoft.com/office/powerpoint/2010/main" val="336580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4</a:t>
            </a:fld>
            <a:endParaRPr lang="nl-NL"/>
          </a:p>
        </p:txBody>
      </p:sp>
    </p:spTree>
    <p:extLst>
      <p:ext uri="{BB962C8B-B14F-4D97-AF65-F5344CB8AC3E}">
        <p14:creationId xmlns:p14="http://schemas.microsoft.com/office/powerpoint/2010/main" val="945594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5</a:t>
            </a:fld>
            <a:endParaRPr lang="nl-NL"/>
          </a:p>
        </p:txBody>
      </p:sp>
    </p:spTree>
    <p:extLst>
      <p:ext uri="{BB962C8B-B14F-4D97-AF65-F5344CB8AC3E}">
        <p14:creationId xmlns:p14="http://schemas.microsoft.com/office/powerpoint/2010/main" val="315686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6</a:t>
            </a:fld>
            <a:endParaRPr lang="nl-NL"/>
          </a:p>
        </p:txBody>
      </p:sp>
    </p:spTree>
    <p:extLst>
      <p:ext uri="{BB962C8B-B14F-4D97-AF65-F5344CB8AC3E}">
        <p14:creationId xmlns:p14="http://schemas.microsoft.com/office/powerpoint/2010/main" val="38625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7</a:t>
            </a:fld>
            <a:endParaRPr lang="nl-NL"/>
          </a:p>
        </p:txBody>
      </p:sp>
    </p:spTree>
    <p:extLst>
      <p:ext uri="{BB962C8B-B14F-4D97-AF65-F5344CB8AC3E}">
        <p14:creationId xmlns:p14="http://schemas.microsoft.com/office/powerpoint/2010/main" val="354187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8</a:t>
            </a:fld>
            <a:endParaRPr lang="nl-NL"/>
          </a:p>
        </p:txBody>
      </p:sp>
    </p:spTree>
    <p:extLst>
      <p:ext uri="{BB962C8B-B14F-4D97-AF65-F5344CB8AC3E}">
        <p14:creationId xmlns:p14="http://schemas.microsoft.com/office/powerpoint/2010/main" val="31359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75F3F3-70EF-412A-A3AB-6222361FECEB}" type="slidenum">
              <a:rPr lang="nl-NL" smtClean="0"/>
              <a:t>9</a:t>
            </a:fld>
            <a:endParaRPr lang="nl-NL"/>
          </a:p>
        </p:txBody>
      </p:sp>
    </p:spTree>
    <p:extLst>
      <p:ext uri="{BB962C8B-B14F-4D97-AF65-F5344CB8AC3E}">
        <p14:creationId xmlns:p14="http://schemas.microsoft.com/office/powerpoint/2010/main" val="298387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A97B9F4-CC91-475A-A7AB-2C3D3BD9E2AF}" type="datetime1">
              <a:rPr lang="nl-NL" smtClean="0"/>
              <a:t>1-7-2022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8531A3-4A8C-4100-89BC-B27A10783B86}" type="slidenum">
              <a:rPr lang="nl-NL" smtClean="0"/>
              <a:t>‹nr.›</a:t>
            </a:fld>
            <a:endParaRPr lang="nl-NL"/>
          </a:p>
        </p:txBody>
      </p:sp>
    </p:spTree>
    <p:extLst>
      <p:ext uri="{BB962C8B-B14F-4D97-AF65-F5344CB8AC3E}">
        <p14:creationId xmlns:p14="http://schemas.microsoft.com/office/powerpoint/2010/main" val="402325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B4AE452-8E31-4E4C-9869-5C3EE08EA5B4}" type="datetime1">
              <a:rPr lang="nl-NL" smtClean="0"/>
              <a:t>1-7-2022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8531A3-4A8C-4100-89BC-B27A10783B86}" type="slidenum">
              <a:rPr lang="nl-NL" smtClean="0"/>
              <a:t>‹nr.›</a:t>
            </a:fld>
            <a:endParaRPr lang="nl-NL"/>
          </a:p>
        </p:txBody>
      </p:sp>
    </p:spTree>
    <p:extLst>
      <p:ext uri="{BB962C8B-B14F-4D97-AF65-F5344CB8AC3E}">
        <p14:creationId xmlns:p14="http://schemas.microsoft.com/office/powerpoint/2010/main" val="413955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66E16B-F024-44A6-88B2-C47B1F110725}" type="datetime1">
              <a:rPr lang="nl-NL" smtClean="0"/>
              <a:t>1-7-2022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8531A3-4A8C-4100-89BC-B27A10783B86}" type="slidenum">
              <a:rPr lang="nl-NL" smtClean="0"/>
              <a:t>‹nr.›</a:t>
            </a:fld>
            <a:endParaRPr lang="nl-NL"/>
          </a:p>
        </p:txBody>
      </p:sp>
    </p:spTree>
    <p:extLst>
      <p:ext uri="{BB962C8B-B14F-4D97-AF65-F5344CB8AC3E}">
        <p14:creationId xmlns:p14="http://schemas.microsoft.com/office/powerpoint/2010/main" val="382957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65C2D60-1A85-438E-8FFD-87C92CA97748}" type="datetime1">
              <a:rPr lang="nl-NL" smtClean="0"/>
              <a:t>1-7-2022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8531A3-4A8C-4100-89BC-B27A10783B86}" type="slidenum">
              <a:rPr lang="nl-NL" smtClean="0"/>
              <a:t>‹nr.›</a:t>
            </a:fld>
            <a:endParaRPr lang="nl-NL"/>
          </a:p>
        </p:txBody>
      </p:sp>
    </p:spTree>
    <p:extLst>
      <p:ext uri="{BB962C8B-B14F-4D97-AF65-F5344CB8AC3E}">
        <p14:creationId xmlns:p14="http://schemas.microsoft.com/office/powerpoint/2010/main" val="298826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39B8113-08DF-4BD0-B3B1-80DFA3AF0125}" type="datetime1">
              <a:rPr lang="nl-NL" smtClean="0"/>
              <a:t>1-7-2022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A8531A3-4A8C-4100-89BC-B27A10783B86}" type="slidenum">
              <a:rPr lang="nl-NL" smtClean="0"/>
              <a:t>‹nr.›</a:t>
            </a:fld>
            <a:endParaRPr lang="nl-NL"/>
          </a:p>
        </p:txBody>
      </p:sp>
    </p:spTree>
    <p:extLst>
      <p:ext uri="{BB962C8B-B14F-4D97-AF65-F5344CB8AC3E}">
        <p14:creationId xmlns:p14="http://schemas.microsoft.com/office/powerpoint/2010/main" val="197316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F285CB1-98B6-49DF-A68C-43C223DC6643}" type="datetime1">
              <a:rPr lang="nl-NL" smtClean="0"/>
              <a:t>1-7-2022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A8531A3-4A8C-4100-89BC-B27A10783B86}" type="slidenum">
              <a:rPr lang="nl-NL" smtClean="0"/>
              <a:t>‹nr.›</a:t>
            </a:fld>
            <a:endParaRPr lang="nl-NL"/>
          </a:p>
        </p:txBody>
      </p:sp>
    </p:spTree>
    <p:extLst>
      <p:ext uri="{BB962C8B-B14F-4D97-AF65-F5344CB8AC3E}">
        <p14:creationId xmlns:p14="http://schemas.microsoft.com/office/powerpoint/2010/main" val="96849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0E147BA-5BE9-4557-97CB-CFCDA7C9E037}" type="datetime1">
              <a:rPr lang="nl-NL" smtClean="0"/>
              <a:t>1-7-2022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A8531A3-4A8C-4100-89BC-B27A10783B86}" type="slidenum">
              <a:rPr lang="nl-NL" smtClean="0"/>
              <a:t>‹nr.›</a:t>
            </a:fld>
            <a:endParaRPr lang="nl-NL"/>
          </a:p>
        </p:txBody>
      </p:sp>
    </p:spTree>
    <p:extLst>
      <p:ext uri="{BB962C8B-B14F-4D97-AF65-F5344CB8AC3E}">
        <p14:creationId xmlns:p14="http://schemas.microsoft.com/office/powerpoint/2010/main" val="409504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2EF1FF3-A1F8-4FC6-84E0-BA9D64A2D5CA}" type="datetime1">
              <a:rPr lang="nl-NL" smtClean="0"/>
              <a:t>1-7-2022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A8531A3-4A8C-4100-89BC-B27A10783B86}" type="slidenum">
              <a:rPr lang="nl-NL" smtClean="0"/>
              <a:t>‹nr.›</a:t>
            </a:fld>
            <a:endParaRPr lang="nl-NL"/>
          </a:p>
        </p:txBody>
      </p:sp>
    </p:spTree>
    <p:extLst>
      <p:ext uri="{BB962C8B-B14F-4D97-AF65-F5344CB8AC3E}">
        <p14:creationId xmlns:p14="http://schemas.microsoft.com/office/powerpoint/2010/main" val="268630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7D2BD-B8CF-4546-B394-61509AF9E487}" type="datetime1">
              <a:rPr lang="nl-NL" smtClean="0"/>
              <a:t>1-7-2022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A8531A3-4A8C-4100-89BC-B27A10783B86}" type="slidenum">
              <a:rPr lang="nl-NL" smtClean="0"/>
              <a:t>‹nr.›</a:t>
            </a:fld>
            <a:endParaRPr lang="nl-NL"/>
          </a:p>
        </p:txBody>
      </p:sp>
    </p:spTree>
    <p:extLst>
      <p:ext uri="{BB962C8B-B14F-4D97-AF65-F5344CB8AC3E}">
        <p14:creationId xmlns:p14="http://schemas.microsoft.com/office/powerpoint/2010/main" val="347642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FE4EFF2-5E23-44B0-89B9-D77777D9692B}" type="datetime1">
              <a:rPr lang="nl-NL" smtClean="0"/>
              <a:t>1-7-2022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A8531A3-4A8C-4100-89BC-B27A10783B86}" type="slidenum">
              <a:rPr lang="nl-NL" smtClean="0"/>
              <a:t>‹nr.›</a:t>
            </a:fld>
            <a:endParaRPr lang="nl-NL"/>
          </a:p>
        </p:txBody>
      </p:sp>
    </p:spTree>
    <p:extLst>
      <p:ext uri="{BB962C8B-B14F-4D97-AF65-F5344CB8AC3E}">
        <p14:creationId xmlns:p14="http://schemas.microsoft.com/office/powerpoint/2010/main" val="195378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EE154A3-D541-4F5A-9AE8-84621C15DBDD}" type="datetime1">
              <a:rPr lang="nl-NL" smtClean="0"/>
              <a:t>1-7-2022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A8531A3-4A8C-4100-89BC-B27A10783B86}" type="slidenum">
              <a:rPr lang="nl-NL" smtClean="0"/>
              <a:t>‹nr.›</a:t>
            </a:fld>
            <a:endParaRPr lang="nl-NL"/>
          </a:p>
        </p:txBody>
      </p:sp>
    </p:spTree>
    <p:extLst>
      <p:ext uri="{BB962C8B-B14F-4D97-AF65-F5344CB8AC3E}">
        <p14:creationId xmlns:p14="http://schemas.microsoft.com/office/powerpoint/2010/main" val="217193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C5EDE-D2FE-466D-9F1B-6239A438EAE0}" type="datetime1">
              <a:rPr lang="nl-NL" smtClean="0"/>
              <a:t>1-7-2022</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531A3-4A8C-4100-89BC-B27A10783B86}" type="slidenum">
              <a:rPr lang="nl-NL" smtClean="0"/>
              <a:t>‹nr.›</a:t>
            </a:fld>
            <a:endParaRPr lang="nl-NL"/>
          </a:p>
        </p:txBody>
      </p:sp>
    </p:spTree>
    <p:extLst>
      <p:ext uri="{BB962C8B-B14F-4D97-AF65-F5344CB8AC3E}">
        <p14:creationId xmlns:p14="http://schemas.microsoft.com/office/powerpoint/2010/main" val="98900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emf"/><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ening&#10;&#10;Automatisch gegenereerde beschrijving">
            <a:extLst>
              <a:ext uri="{FF2B5EF4-FFF2-40B4-BE49-F238E27FC236}">
                <a16:creationId xmlns:a16="http://schemas.microsoft.com/office/drawing/2014/main" id="{E3B169E8-BCB8-4EDA-8B86-FE677DA2F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3295"/>
            <a:ext cx="9144000" cy="4549544"/>
          </a:xfrm>
          <a:prstGeom prst="rect">
            <a:avLst/>
          </a:prstGeom>
        </p:spPr>
      </p:pic>
      <p:sp>
        <p:nvSpPr>
          <p:cNvPr id="2" name="Tekstvak 1">
            <a:extLst>
              <a:ext uri="{FF2B5EF4-FFF2-40B4-BE49-F238E27FC236}">
                <a16:creationId xmlns:a16="http://schemas.microsoft.com/office/drawing/2014/main" id="{FD5EF754-C566-4769-8C00-DD59EC535CBB}"/>
              </a:ext>
            </a:extLst>
          </p:cNvPr>
          <p:cNvSpPr txBox="1"/>
          <p:nvPr/>
        </p:nvSpPr>
        <p:spPr>
          <a:xfrm>
            <a:off x="4108348" y="1040440"/>
            <a:ext cx="1673856" cy="769441"/>
          </a:xfrm>
          <a:prstGeom prst="rect">
            <a:avLst/>
          </a:prstGeom>
          <a:noFill/>
        </p:spPr>
        <p:txBody>
          <a:bodyPr wrap="none" rtlCol="0">
            <a:spAutoFit/>
          </a:bodyPr>
          <a:lstStyle/>
          <a:p>
            <a:r>
              <a:rPr lang="nl-NL" sz="4400" dirty="0"/>
              <a:t>Les⑤</a:t>
            </a:r>
          </a:p>
        </p:txBody>
      </p:sp>
      <p:sp>
        <p:nvSpPr>
          <p:cNvPr id="3" name="Tekstvak 2">
            <a:extLst>
              <a:ext uri="{FF2B5EF4-FFF2-40B4-BE49-F238E27FC236}">
                <a16:creationId xmlns:a16="http://schemas.microsoft.com/office/drawing/2014/main" id="{F2503D9F-F4D3-4E9F-BB6A-4ECFA15CA128}"/>
              </a:ext>
            </a:extLst>
          </p:cNvPr>
          <p:cNvSpPr txBox="1"/>
          <p:nvPr/>
        </p:nvSpPr>
        <p:spPr>
          <a:xfrm>
            <a:off x="1711677" y="5589984"/>
            <a:ext cx="5720645" cy="646331"/>
          </a:xfrm>
          <a:prstGeom prst="rect">
            <a:avLst/>
          </a:prstGeom>
          <a:noFill/>
        </p:spPr>
        <p:txBody>
          <a:bodyPr wrap="square" rtlCol="0">
            <a:spAutoFit/>
          </a:bodyPr>
          <a:lstStyle/>
          <a:p>
            <a:r>
              <a:rPr lang="nl-NL" sz="3600" dirty="0"/>
              <a:t>De biodiversiteit beschermen</a:t>
            </a:r>
          </a:p>
        </p:txBody>
      </p:sp>
      <p:grpSp>
        <p:nvGrpSpPr>
          <p:cNvPr id="5" name="Groep 4">
            <a:extLst>
              <a:ext uri="{FF2B5EF4-FFF2-40B4-BE49-F238E27FC236}">
                <a16:creationId xmlns:a16="http://schemas.microsoft.com/office/drawing/2014/main" id="{21A8F68D-79F4-4025-95B8-23816CC44108}"/>
              </a:ext>
            </a:extLst>
          </p:cNvPr>
          <p:cNvGrpSpPr/>
          <p:nvPr/>
        </p:nvGrpSpPr>
        <p:grpSpPr>
          <a:xfrm>
            <a:off x="73030" y="6393460"/>
            <a:ext cx="2604067" cy="332913"/>
            <a:chOff x="159798" y="6402606"/>
            <a:chExt cx="2604067" cy="332913"/>
          </a:xfrm>
        </p:grpSpPr>
        <p:sp>
          <p:nvSpPr>
            <p:cNvPr id="6" name="Tekstvak 7">
              <a:extLst>
                <a:ext uri="{FF2B5EF4-FFF2-40B4-BE49-F238E27FC236}">
                  <a16:creationId xmlns:a16="http://schemas.microsoft.com/office/drawing/2014/main" id="{5F185DF2-E0C9-4C83-A886-6B23405C5455}"/>
                </a:ext>
              </a:extLst>
            </p:cNvPr>
            <p:cNvSpPr txBox="1"/>
            <p:nvPr/>
          </p:nvSpPr>
          <p:spPr>
            <a:xfrm>
              <a:off x="159798" y="6430564"/>
              <a:ext cx="1652888"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z="1200" b="1" dirty="0">
                  <a:solidFill>
                    <a:srgbClr val="00B050"/>
                  </a:solidFill>
                </a:rPr>
                <a:t>Bio-diversi-WAT?! </a:t>
              </a:r>
              <a:r>
                <a:rPr lang="nl-NL" sz="1200" b="1" dirty="0"/>
                <a:t>2022</a:t>
              </a:r>
            </a:p>
          </p:txBody>
        </p:sp>
        <p:pic>
          <p:nvPicPr>
            <p:cNvPr id="7" name="Afbeelding 6" descr="Afbeelding met tekst, illustratie&#10;&#10;Automatisch gegenereerde beschrijving">
              <a:extLst>
                <a:ext uri="{FF2B5EF4-FFF2-40B4-BE49-F238E27FC236}">
                  <a16:creationId xmlns:a16="http://schemas.microsoft.com/office/drawing/2014/main" id="{6885985A-704C-4513-BD20-461637309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686" y="6402606"/>
              <a:ext cx="951179" cy="332913"/>
            </a:xfrm>
            <a:prstGeom prst="rect">
              <a:avLst/>
            </a:prstGeom>
          </p:spPr>
        </p:pic>
      </p:grpSp>
    </p:spTree>
    <p:extLst>
      <p:ext uri="{BB962C8B-B14F-4D97-AF65-F5344CB8AC3E}">
        <p14:creationId xmlns:p14="http://schemas.microsoft.com/office/powerpoint/2010/main" val="4272370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59CD0-A318-4264-ADA7-3F93DE381C15}"/>
              </a:ext>
            </a:extLst>
          </p:cNvPr>
          <p:cNvSpPr>
            <a:spLocks noGrp="1"/>
          </p:cNvSpPr>
          <p:nvPr>
            <p:ph type="title"/>
          </p:nvPr>
        </p:nvSpPr>
        <p:spPr>
          <a:solidFill>
            <a:schemeClr val="accent6">
              <a:lumMod val="40000"/>
              <a:lumOff val="60000"/>
            </a:schemeClr>
          </a:solidFill>
        </p:spPr>
        <p:txBody>
          <a:bodyPr>
            <a:normAutofit fontScale="90000"/>
          </a:bodyPr>
          <a:lstStyle/>
          <a:p>
            <a:r>
              <a:rPr lang="nl-NL" dirty="0"/>
              <a:t>Welke drie dingen moet je doen, als je de biodiversiteit wil beschermen?</a:t>
            </a:r>
          </a:p>
        </p:txBody>
      </p:sp>
      <p:grpSp>
        <p:nvGrpSpPr>
          <p:cNvPr id="4" name="Groep 3">
            <a:extLst>
              <a:ext uri="{FF2B5EF4-FFF2-40B4-BE49-F238E27FC236}">
                <a16:creationId xmlns:a16="http://schemas.microsoft.com/office/drawing/2014/main" id="{C8F70091-741F-4761-A5DD-D86B5B016418}"/>
              </a:ext>
            </a:extLst>
          </p:cNvPr>
          <p:cNvGrpSpPr/>
          <p:nvPr/>
        </p:nvGrpSpPr>
        <p:grpSpPr>
          <a:xfrm>
            <a:off x="379887" y="5393664"/>
            <a:ext cx="1518050" cy="1387391"/>
            <a:chOff x="479894" y="5470609"/>
            <a:chExt cx="1518050" cy="1387391"/>
          </a:xfrm>
        </p:grpSpPr>
        <p:pic>
          <p:nvPicPr>
            <p:cNvPr id="5" name="Afbeelding 4" descr="Afbeelding met tekst, kantoorartikelen&#10;&#10;Automatisch gegenereerde beschrijving">
              <a:extLst>
                <a:ext uri="{FF2B5EF4-FFF2-40B4-BE49-F238E27FC236}">
                  <a16:creationId xmlns:a16="http://schemas.microsoft.com/office/drawing/2014/main" id="{4AD8395F-5929-455D-B39C-D169EF39B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94" y="5470609"/>
              <a:ext cx="1207300" cy="1285644"/>
            </a:xfrm>
            <a:prstGeom prst="rect">
              <a:avLst/>
            </a:prstGeom>
          </p:spPr>
        </p:pic>
        <p:pic>
          <p:nvPicPr>
            <p:cNvPr id="6" name="Graphic 2" descr="Gebruikers">
              <a:extLst>
                <a:ext uri="{FF2B5EF4-FFF2-40B4-BE49-F238E27FC236}">
                  <a16:creationId xmlns:a16="http://schemas.microsoft.com/office/drawing/2014/main" id="{298BC863-9824-42CC-B8C1-521B37F638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544" y="5943600"/>
              <a:ext cx="914400" cy="914400"/>
            </a:xfrm>
            <a:prstGeom prst="rect">
              <a:avLst/>
            </a:prstGeom>
          </p:spPr>
        </p:pic>
      </p:grpSp>
      <p:pic>
        <p:nvPicPr>
          <p:cNvPr id="7" name="Afbeelding 6">
            <a:extLst>
              <a:ext uri="{FF2B5EF4-FFF2-40B4-BE49-F238E27FC236}">
                <a16:creationId xmlns:a16="http://schemas.microsoft.com/office/drawing/2014/main" id="{9E824E45-56FB-4EAC-AD24-DB5643FB9EB5}"/>
              </a:ext>
            </a:extLst>
          </p:cNvPr>
          <p:cNvPicPr/>
          <p:nvPr/>
        </p:nvPicPr>
        <p:blipFill rotWithShape="1">
          <a:blip r:embed="rId5">
            <a:duotone>
              <a:schemeClr val="accent6">
                <a:shade val="45000"/>
                <a:satMod val="135000"/>
              </a:schemeClr>
              <a:prstClr val="white"/>
            </a:duotone>
          </a:blip>
          <a:srcRect l="14324" t="4865" r="28108" b="8919"/>
          <a:stretch/>
        </p:blipFill>
        <p:spPr bwMode="auto">
          <a:xfrm>
            <a:off x="3426781" y="2840217"/>
            <a:ext cx="2512379" cy="3107822"/>
          </a:xfrm>
          <a:prstGeom prst="rect">
            <a:avLst/>
          </a:prstGeom>
          <a:ln>
            <a:noFill/>
          </a:ln>
          <a:extLst>
            <a:ext uri="{53640926-AAD7-44D8-BBD7-CCE9431645EC}">
              <a14:shadowObscured xmlns:a14="http://schemas.microsoft.com/office/drawing/2010/main"/>
            </a:ext>
          </a:extLst>
        </p:spPr>
      </p:pic>
      <p:sp>
        <p:nvSpPr>
          <p:cNvPr id="3" name="Tijdelijke aanduiding voor dianummer 2">
            <a:extLst>
              <a:ext uri="{FF2B5EF4-FFF2-40B4-BE49-F238E27FC236}">
                <a16:creationId xmlns:a16="http://schemas.microsoft.com/office/drawing/2014/main" id="{7DEF3FC7-3C99-4CF0-BBC4-F981AE028DC3}"/>
              </a:ext>
            </a:extLst>
          </p:cNvPr>
          <p:cNvSpPr>
            <a:spLocks noGrp="1"/>
          </p:cNvSpPr>
          <p:nvPr>
            <p:ph type="sldNum" sz="quarter" idx="12"/>
          </p:nvPr>
        </p:nvSpPr>
        <p:spPr/>
        <p:txBody>
          <a:bodyPr/>
          <a:lstStyle/>
          <a:p>
            <a:fld id="{2A8531A3-4A8C-4100-89BC-B27A10783B86}" type="slidenum">
              <a:rPr lang="nl-NL" smtClean="0"/>
              <a:t>10</a:t>
            </a:fld>
            <a:endParaRPr lang="nl-NL"/>
          </a:p>
        </p:txBody>
      </p:sp>
    </p:spTree>
    <p:extLst>
      <p:ext uri="{BB962C8B-B14F-4D97-AF65-F5344CB8AC3E}">
        <p14:creationId xmlns:p14="http://schemas.microsoft.com/office/powerpoint/2010/main" val="167285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
              <a:schemeClr val="accent6">
                <a:lumMod val="75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192876A7-E619-4C49-95FE-42C2D3C1B256}"/>
              </a:ext>
            </a:extLst>
          </p:cNvPr>
          <p:cNvSpPr>
            <a:spLocks noGrp="1"/>
          </p:cNvSpPr>
          <p:nvPr>
            <p:ph type="title"/>
          </p:nvPr>
        </p:nvSpPr>
        <p:spPr>
          <a:xfrm>
            <a:off x="268605" y="2085309"/>
            <a:ext cx="8606790" cy="1817369"/>
          </a:xfrm>
        </p:spPr>
        <p:txBody>
          <a:bodyPr>
            <a:noAutofit/>
          </a:bodyPr>
          <a:lstStyle/>
          <a:p>
            <a:pPr algn="ctr"/>
            <a:r>
              <a:rPr lang="nl-NL" dirty="0"/>
              <a:t>Wat kunnen jullie zelf doen om jullie dier te beschermen?</a:t>
            </a:r>
          </a:p>
        </p:txBody>
      </p:sp>
      <p:grpSp>
        <p:nvGrpSpPr>
          <p:cNvPr id="4" name="Groep 3">
            <a:extLst>
              <a:ext uri="{FF2B5EF4-FFF2-40B4-BE49-F238E27FC236}">
                <a16:creationId xmlns:a16="http://schemas.microsoft.com/office/drawing/2014/main" id="{304D5157-14FF-471A-96A9-665094110153}"/>
              </a:ext>
            </a:extLst>
          </p:cNvPr>
          <p:cNvGrpSpPr/>
          <p:nvPr/>
        </p:nvGrpSpPr>
        <p:grpSpPr>
          <a:xfrm>
            <a:off x="379887" y="5393664"/>
            <a:ext cx="1518050" cy="1387391"/>
            <a:chOff x="479894" y="5470609"/>
            <a:chExt cx="1518050" cy="1387391"/>
          </a:xfrm>
        </p:grpSpPr>
        <p:pic>
          <p:nvPicPr>
            <p:cNvPr id="6" name="Afbeelding 5" descr="Afbeelding met tekst, kantoorartikelen&#10;&#10;Automatisch gegenereerde beschrijving">
              <a:extLst>
                <a:ext uri="{FF2B5EF4-FFF2-40B4-BE49-F238E27FC236}">
                  <a16:creationId xmlns:a16="http://schemas.microsoft.com/office/drawing/2014/main" id="{1965C136-41C2-4230-89AE-BA26CDADE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94" y="5470609"/>
              <a:ext cx="1207300" cy="1285644"/>
            </a:xfrm>
            <a:prstGeom prst="rect">
              <a:avLst/>
            </a:prstGeom>
          </p:spPr>
        </p:pic>
        <p:pic>
          <p:nvPicPr>
            <p:cNvPr id="7" name="Graphic 2" descr="Gebruikers">
              <a:extLst>
                <a:ext uri="{FF2B5EF4-FFF2-40B4-BE49-F238E27FC236}">
                  <a16:creationId xmlns:a16="http://schemas.microsoft.com/office/drawing/2014/main" id="{A4EEADE9-521B-4C25-BD14-B3D7513353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544" y="5943600"/>
              <a:ext cx="914400" cy="914400"/>
            </a:xfrm>
            <a:prstGeom prst="rect">
              <a:avLst/>
            </a:prstGeom>
          </p:spPr>
        </p:pic>
      </p:grpSp>
      <p:sp>
        <p:nvSpPr>
          <p:cNvPr id="2" name="Tijdelijke aanduiding voor dianummer 1">
            <a:extLst>
              <a:ext uri="{FF2B5EF4-FFF2-40B4-BE49-F238E27FC236}">
                <a16:creationId xmlns:a16="http://schemas.microsoft.com/office/drawing/2014/main" id="{0269A204-8AAA-43DF-8D77-04411229AE9D}"/>
              </a:ext>
            </a:extLst>
          </p:cNvPr>
          <p:cNvSpPr>
            <a:spLocks noGrp="1"/>
          </p:cNvSpPr>
          <p:nvPr>
            <p:ph type="sldNum" sz="quarter" idx="12"/>
          </p:nvPr>
        </p:nvSpPr>
        <p:spPr/>
        <p:txBody>
          <a:bodyPr/>
          <a:lstStyle/>
          <a:p>
            <a:fld id="{2A8531A3-4A8C-4100-89BC-B27A10783B86}" type="slidenum">
              <a:rPr lang="nl-NL" smtClean="0"/>
              <a:t>11</a:t>
            </a:fld>
            <a:endParaRPr lang="nl-NL"/>
          </a:p>
        </p:txBody>
      </p:sp>
    </p:spTree>
    <p:extLst>
      <p:ext uri="{BB962C8B-B14F-4D97-AF65-F5344CB8AC3E}">
        <p14:creationId xmlns:p14="http://schemas.microsoft.com/office/powerpoint/2010/main" val="303574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EC0D33E-6A84-4074-9441-2996F11C76FF}"/>
              </a:ext>
            </a:extLst>
          </p:cNvPr>
          <p:cNvSpPr txBox="1"/>
          <p:nvPr/>
        </p:nvSpPr>
        <p:spPr>
          <a:xfrm>
            <a:off x="596125" y="654776"/>
            <a:ext cx="7795147" cy="646331"/>
          </a:xfrm>
          <a:prstGeom prst="rect">
            <a:avLst/>
          </a:prstGeom>
          <a:solidFill>
            <a:schemeClr val="accent6">
              <a:lumMod val="40000"/>
              <a:lumOff val="60000"/>
            </a:schemeClr>
          </a:solidFill>
        </p:spPr>
        <p:txBody>
          <a:bodyPr wrap="none" rtlCol="0">
            <a:spAutoFit/>
          </a:bodyPr>
          <a:lstStyle/>
          <a:p>
            <a:r>
              <a:rPr lang="nl-NL" sz="3600" dirty="0">
                <a:latin typeface="+mj-lt"/>
                <a:cs typeface="Arial" panose="020B0604020202020204" pitchFamily="34" charset="0"/>
              </a:rPr>
              <a:t>Bescherm de leefgebieden van de dieren</a:t>
            </a:r>
          </a:p>
        </p:txBody>
      </p:sp>
      <p:grpSp>
        <p:nvGrpSpPr>
          <p:cNvPr id="11" name="Groep 10">
            <a:extLst>
              <a:ext uri="{FF2B5EF4-FFF2-40B4-BE49-F238E27FC236}">
                <a16:creationId xmlns:a16="http://schemas.microsoft.com/office/drawing/2014/main" id="{0686CBF9-945B-4621-94A5-E4D31AB7B186}"/>
              </a:ext>
            </a:extLst>
          </p:cNvPr>
          <p:cNvGrpSpPr/>
          <p:nvPr/>
        </p:nvGrpSpPr>
        <p:grpSpPr>
          <a:xfrm>
            <a:off x="119775" y="1985075"/>
            <a:ext cx="5142690" cy="4218149"/>
            <a:chOff x="-179884" y="1435904"/>
            <a:chExt cx="5142690" cy="4218149"/>
          </a:xfrm>
        </p:grpSpPr>
        <p:pic>
          <p:nvPicPr>
            <p:cNvPr id="4" name="Afbeelding 3" descr="Afbeelding met tekst, illustratie&#10;&#10;Automatisch gegenereerde beschrijving">
              <a:extLst>
                <a:ext uri="{FF2B5EF4-FFF2-40B4-BE49-F238E27FC236}">
                  <a16:creationId xmlns:a16="http://schemas.microsoft.com/office/drawing/2014/main" id="{51A45D62-3B39-4D4B-89E2-F6B217423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84" y="1435904"/>
              <a:ext cx="2069189" cy="4218149"/>
            </a:xfrm>
            <a:prstGeom prst="rect">
              <a:avLst/>
            </a:prstGeom>
          </p:spPr>
        </p:pic>
        <p:sp>
          <p:nvSpPr>
            <p:cNvPr id="6" name="Tekstballon: ovaal 5">
              <a:extLst>
                <a:ext uri="{FF2B5EF4-FFF2-40B4-BE49-F238E27FC236}">
                  <a16:creationId xmlns:a16="http://schemas.microsoft.com/office/drawing/2014/main" id="{889D94AD-7B65-4D5C-BCF1-ADE891173AE6}"/>
                </a:ext>
              </a:extLst>
            </p:cNvPr>
            <p:cNvSpPr/>
            <p:nvPr/>
          </p:nvSpPr>
          <p:spPr>
            <a:xfrm>
              <a:off x="1645632" y="1435904"/>
              <a:ext cx="3317174" cy="2217345"/>
            </a:xfrm>
            <a:prstGeom prst="wedgeEllipseCallout">
              <a:avLst>
                <a:gd name="adj1" fmla="val -69514"/>
                <a:gd name="adj2" fmla="val -19244"/>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25000"/>
                </a:lnSpc>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Steun organisaties die zich inzetten voor</a:t>
              </a:r>
            </a:p>
            <a:p>
              <a:pPr>
                <a:lnSpc>
                  <a:spcPct val="125000"/>
                </a:lnSpc>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de bescherming van natuurgebieden. </a:t>
              </a:r>
            </a:p>
          </p:txBody>
        </p:sp>
      </p:grpSp>
      <p:grpSp>
        <p:nvGrpSpPr>
          <p:cNvPr id="5" name="Groep 4">
            <a:extLst>
              <a:ext uri="{FF2B5EF4-FFF2-40B4-BE49-F238E27FC236}">
                <a16:creationId xmlns:a16="http://schemas.microsoft.com/office/drawing/2014/main" id="{CE1D40B0-7A0D-49B3-9A34-7E635891A56D}"/>
              </a:ext>
            </a:extLst>
          </p:cNvPr>
          <p:cNvGrpSpPr/>
          <p:nvPr/>
        </p:nvGrpSpPr>
        <p:grpSpPr>
          <a:xfrm>
            <a:off x="3772602" y="2436630"/>
            <a:ext cx="5251623" cy="4297242"/>
            <a:chOff x="3772602" y="2436630"/>
            <a:chExt cx="5251623" cy="4297242"/>
          </a:xfrm>
        </p:grpSpPr>
        <p:pic>
          <p:nvPicPr>
            <p:cNvPr id="12" name="Afbeelding 11" descr="Afbeelding met tekst, illustratie&#10;&#10;Automatisch gegenereerde beschrijving">
              <a:extLst>
                <a:ext uri="{FF2B5EF4-FFF2-40B4-BE49-F238E27FC236}">
                  <a16:creationId xmlns:a16="http://schemas.microsoft.com/office/drawing/2014/main" id="{09073E1B-48FB-4896-AA8D-57E8119F7F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44209" y="2436630"/>
              <a:ext cx="1780016" cy="4297242"/>
            </a:xfrm>
            <a:prstGeom prst="rect">
              <a:avLst/>
            </a:prstGeom>
          </p:spPr>
        </p:pic>
        <p:sp>
          <p:nvSpPr>
            <p:cNvPr id="9" name="Tekstballon: ovaal 8">
              <a:extLst>
                <a:ext uri="{FF2B5EF4-FFF2-40B4-BE49-F238E27FC236}">
                  <a16:creationId xmlns:a16="http://schemas.microsoft.com/office/drawing/2014/main" id="{D2216282-F5D7-4D8B-BDDC-B65D3CFCF185}"/>
                </a:ext>
              </a:extLst>
            </p:cNvPr>
            <p:cNvSpPr/>
            <p:nvPr/>
          </p:nvSpPr>
          <p:spPr>
            <a:xfrm flipH="1">
              <a:off x="3772602" y="3594780"/>
              <a:ext cx="3679635" cy="2244549"/>
            </a:xfrm>
            <a:prstGeom prst="wedgeEllipseCallout">
              <a:avLst>
                <a:gd name="adj1" fmla="val -68512"/>
                <a:gd name="adj2" fmla="val -69492"/>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25000"/>
                </a:lnSpc>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Je kunt lid worden, of bijvoorbeeld een inzamelingsactie houden en het geld aan de organisatie geven. </a:t>
              </a:r>
            </a:p>
          </p:txBody>
        </p:sp>
      </p:grpSp>
    </p:spTree>
    <p:extLst>
      <p:ext uri="{BB962C8B-B14F-4D97-AF65-F5344CB8AC3E}">
        <p14:creationId xmlns:p14="http://schemas.microsoft.com/office/powerpoint/2010/main" val="248334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264BF647-339D-4AA1-AA21-7CB7EB4D3FA2}"/>
              </a:ext>
            </a:extLst>
          </p:cNvPr>
          <p:cNvGrpSpPr/>
          <p:nvPr/>
        </p:nvGrpSpPr>
        <p:grpSpPr>
          <a:xfrm>
            <a:off x="1456265" y="1365001"/>
            <a:ext cx="6615291" cy="5385753"/>
            <a:chOff x="1885466" y="2345304"/>
            <a:chExt cx="4714760" cy="3817831"/>
          </a:xfrm>
        </p:grpSpPr>
        <p:pic>
          <p:nvPicPr>
            <p:cNvPr id="6" name="Afbeelding 5">
              <a:extLst>
                <a:ext uri="{FF2B5EF4-FFF2-40B4-BE49-F238E27FC236}">
                  <a16:creationId xmlns:a16="http://schemas.microsoft.com/office/drawing/2014/main" id="{AC53CA34-ECD6-441B-8ACD-E7D421768E28}"/>
                </a:ext>
              </a:extLst>
            </p:cNvPr>
            <p:cNvPicPr>
              <a:picLocks noChangeAspect="1"/>
            </p:cNvPicPr>
            <p:nvPr/>
          </p:nvPicPr>
          <p:blipFill>
            <a:blip r:embed="rId3"/>
            <a:stretch>
              <a:fillRect/>
            </a:stretch>
          </p:blipFill>
          <p:spPr>
            <a:xfrm>
              <a:off x="4469740" y="4894273"/>
              <a:ext cx="1395909" cy="785431"/>
            </a:xfrm>
            <a:prstGeom prst="rect">
              <a:avLst/>
            </a:prstGeom>
          </p:spPr>
        </p:pic>
        <p:pic>
          <p:nvPicPr>
            <p:cNvPr id="9" name="Afbeelding 8" descr="Afbeelding met tekst, silhouet&#10;&#10;Automatisch gegenereerde beschrijving">
              <a:extLst>
                <a:ext uri="{FF2B5EF4-FFF2-40B4-BE49-F238E27FC236}">
                  <a16:creationId xmlns:a16="http://schemas.microsoft.com/office/drawing/2014/main" id="{E9361E4D-664F-4BA5-9B5F-3FD94F448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8656" y="2345304"/>
              <a:ext cx="878075" cy="1301747"/>
            </a:xfrm>
            <a:prstGeom prst="rect">
              <a:avLst/>
            </a:prstGeom>
          </p:spPr>
        </p:pic>
        <p:pic>
          <p:nvPicPr>
            <p:cNvPr id="12" name="Afbeelding 11">
              <a:extLst>
                <a:ext uri="{FF2B5EF4-FFF2-40B4-BE49-F238E27FC236}">
                  <a16:creationId xmlns:a16="http://schemas.microsoft.com/office/drawing/2014/main" id="{3FB1929E-09F3-47ED-BAD6-4A1697EE4BDC}"/>
                </a:ext>
              </a:extLst>
            </p:cNvPr>
            <p:cNvPicPr>
              <a:picLocks noChangeAspect="1"/>
            </p:cNvPicPr>
            <p:nvPr/>
          </p:nvPicPr>
          <p:blipFill>
            <a:blip r:embed="rId5"/>
            <a:stretch>
              <a:fillRect/>
            </a:stretch>
          </p:blipFill>
          <p:spPr>
            <a:xfrm>
              <a:off x="1885466" y="4495298"/>
              <a:ext cx="2343281" cy="1195232"/>
            </a:xfrm>
            <a:prstGeom prst="rect">
              <a:avLst/>
            </a:prstGeom>
          </p:spPr>
        </p:pic>
        <p:pic>
          <p:nvPicPr>
            <p:cNvPr id="15" name="Afbeelding 14">
              <a:extLst>
                <a:ext uri="{FF2B5EF4-FFF2-40B4-BE49-F238E27FC236}">
                  <a16:creationId xmlns:a16="http://schemas.microsoft.com/office/drawing/2014/main" id="{DEA82826-633A-4202-97EA-DB424A5FA2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5710" y="2481141"/>
              <a:ext cx="1640103" cy="1218875"/>
            </a:xfrm>
            <a:prstGeom prst="rect">
              <a:avLst/>
            </a:prstGeom>
          </p:spPr>
        </p:pic>
        <p:sp>
          <p:nvSpPr>
            <p:cNvPr id="8" name="Tekstvak 7">
              <a:extLst>
                <a:ext uri="{FF2B5EF4-FFF2-40B4-BE49-F238E27FC236}">
                  <a16:creationId xmlns:a16="http://schemas.microsoft.com/office/drawing/2014/main" id="{8E1D5B55-398D-48C6-8633-7BE3E24B279F}"/>
                </a:ext>
              </a:extLst>
            </p:cNvPr>
            <p:cNvSpPr txBox="1"/>
            <p:nvPr/>
          </p:nvSpPr>
          <p:spPr>
            <a:xfrm>
              <a:off x="2312837" y="5793803"/>
              <a:ext cx="1915909" cy="369332"/>
            </a:xfrm>
            <a:prstGeom prst="rect">
              <a:avLst/>
            </a:prstGeom>
            <a:noFill/>
          </p:spPr>
          <p:txBody>
            <a:bodyPr wrap="none" rtlCol="0">
              <a:spAutoFit/>
            </a:bodyPr>
            <a:lstStyle/>
            <a:p>
              <a:r>
                <a:rPr lang="nl-NL" b="1" dirty="0">
                  <a:solidFill>
                    <a:schemeClr val="accent6">
                      <a:lumMod val="75000"/>
                    </a:schemeClr>
                  </a:solidFill>
                </a:rPr>
                <a:t>Humboldt pinguïn</a:t>
              </a:r>
            </a:p>
          </p:txBody>
        </p:sp>
        <p:sp>
          <p:nvSpPr>
            <p:cNvPr id="19" name="Tekstvak 18">
              <a:extLst>
                <a:ext uri="{FF2B5EF4-FFF2-40B4-BE49-F238E27FC236}">
                  <a16:creationId xmlns:a16="http://schemas.microsoft.com/office/drawing/2014/main" id="{C1071CD1-EEEC-4C5C-AD5C-CD8CF00A28C3}"/>
                </a:ext>
              </a:extLst>
            </p:cNvPr>
            <p:cNvSpPr txBox="1"/>
            <p:nvPr/>
          </p:nvSpPr>
          <p:spPr>
            <a:xfrm>
              <a:off x="4291837" y="5793803"/>
              <a:ext cx="2308389" cy="369332"/>
            </a:xfrm>
            <a:prstGeom prst="rect">
              <a:avLst/>
            </a:prstGeom>
            <a:noFill/>
          </p:spPr>
          <p:txBody>
            <a:bodyPr wrap="none" rtlCol="0">
              <a:spAutoFit/>
            </a:bodyPr>
            <a:lstStyle/>
            <a:p>
              <a:r>
                <a:rPr lang="nl-NL" b="1" dirty="0">
                  <a:solidFill>
                    <a:schemeClr val="accent6">
                      <a:lumMod val="75000"/>
                    </a:schemeClr>
                  </a:solidFill>
                </a:rPr>
                <a:t>Aldabra landschildpad</a:t>
              </a:r>
            </a:p>
          </p:txBody>
        </p:sp>
        <p:sp>
          <p:nvSpPr>
            <p:cNvPr id="23" name="Tekstvak 22">
              <a:extLst>
                <a:ext uri="{FF2B5EF4-FFF2-40B4-BE49-F238E27FC236}">
                  <a16:creationId xmlns:a16="http://schemas.microsoft.com/office/drawing/2014/main" id="{4FBBB436-C801-4D0A-894E-EB079A63C140}"/>
                </a:ext>
              </a:extLst>
            </p:cNvPr>
            <p:cNvSpPr txBox="1"/>
            <p:nvPr/>
          </p:nvSpPr>
          <p:spPr>
            <a:xfrm>
              <a:off x="4644590" y="3688134"/>
              <a:ext cx="1437754" cy="1047242"/>
            </a:xfrm>
            <a:prstGeom prst="rect">
              <a:avLst/>
            </a:prstGeom>
            <a:noFill/>
          </p:spPr>
          <p:txBody>
            <a:bodyPr wrap="square" rtlCol="0">
              <a:spAutoFit/>
            </a:bodyPr>
            <a:lstStyle/>
            <a:p>
              <a:r>
                <a:rPr lang="nl-NL" b="1" dirty="0">
                  <a:solidFill>
                    <a:schemeClr val="accent6">
                      <a:lumMod val="75000"/>
                    </a:schemeClr>
                  </a:solidFill>
                </a:rPr>
                <a:t>Reuzenpanda</a:t>
              </a:r>
            </a:p>
            <a:p>
              <a:r>
                <a:rPr lang="nl-NL" b="1" dirty="0">
                  <a:solidFill>
                    <a:schemeClr val="accent6">
                      <a:lumMod val="75000"/>
                    </a:schemeClr>
                  </a:solidFill>
                </a:rPr>
                <a:t>Axolotl</a:t>
              </a:r>
            </a:p>
            <a:p>
              <a:r>
                <a:rPr lang="nl-NL" b="1" dirty="0">
                  <a:solidFill>
                    <a:schemeClr val="accent6">
                      <a:lumMod val="75000"/>
                    </a:schemeClr>
                  </a:solidFill>
                </a:rPr>
                <a:t>Zeepaardje</a:t>
              </a:r>
            </a:p>
            <a:p>
              <a:r>
                <a:rPr lang="nl-NL" b="1" dirty="0">
                  <a:solidFill>
                    <a:schemeClr val="accent6">
                      <a:lumMod val="75000"/>
                    </a:schemeClr>
                  </a:solidFill>
                </a:rPr>
                <a:t>Wolf</a:t>
              </a:r>
            </a:p>
            <a:p>
              <a:r>
                <a:rPr lang="nl-NL" b="1" dirty="0">
                  <a:solidFill>
                    <a:schemeClr val="accent6">
                      <a:lumMod val="75000"/>
                    </a:schemeClr>
                  </a:solidFill>
                </a:rPr>
                <a:t>Birmese python</a:t>
              </a:r>
            </a:p>
          </p:txBody>
        </p:sp>
        <p:sp>
          <p:nvSpPr>
            <p:cNvPr id="24" name="Tekstvak 23">
              <a:extLst>
                <a:ext uri="{FF2B5EF4-FFF2-40B4-BE49-F238E27FC236}">
                  <a16:creationId xmlns:a16="http://schemas.microsoft.com/office/drawing/2014/main" id="{68B0DE83-48E2-46E6-9F1A-C308CD9C9B72}"/>
                </a:ext>
              </a:extLst>
            </p:cNvPr>
            <p:cNvSpPr txBox="1"/>
            <p:nvPr/>
          </p:nvSpPr>
          <p:spPr>
            <a:xfrm>
              <a:off x="2315710" y="3912991"/>
              <a:ext cx="1375377" cy="369332"/>
            </a:xfrm>
            <a:prstGeom prst="rect">
              <a:avLst/>
            </a:prstGeom>
            <a:noFill/>
          </p:spPr>
          <p:txBody>
            <a:bodyPr wrap="none" rtlCol="0">
              <a:spAutoFit/>
            </a:bodyPr>
            <a:lstStyle/>
            <a:p>
              <a:r>
                <a:rPr lang="nl-NL" b="1" dirty="0">
                  <a:solidFill>
                    <a:schemeClr val="accent6">
                      <a:lumMod val="75000"/>
                    </a:schemeClr>
                  </a:solidFill>
                </a:rPr>
                <a:t>Monniksgier</a:t>
              </a:r>
            </a:p>
          </p:txBody>
        </p:sp>
      </p:grpSp>
      <p:sp>
        <p:nvSpPr>
          <p:cNvPr id="17" name="Titel 1">
            <a:extLst>
              <a:ext uri="{FF2B5EF4-FFF2-40B4-BE49-F238E27FC236}">
                <a16:creationId xmlns:a16="http://schemas.microsoft.com/office/drawing/2014/main" id="{DF9B2D99-27D1-4B4F-839A-20DD675B8E84}"/>
              </a:ext>
            </a:extLst>
          </p:cNvPr>
          <p:cNvSpPr txBox="1">
            <a:spLocks/>
          </p:cNvSpPr>
          <p:nvPr/>
        </p:nvSpPr>
        <p:spPr>
          <a:xfrm>
            <a:off x="0" y="393422"/>
            <a:ext cx="9144000" cy="798509"/>
          </a:xfrm>
          <a:prstGeom prst="rect">
            <a:avLst/>
          </a:prstGeom>
          <a:solidFill>
            <a:schemeClr val="accent6">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dirty="0">
                <a:cs typeface="Arial" panose="020B0604020202020204" pitchFamily="34" charset="0"/>
              </a:rPr>
              <a:t>Deze organisaties zetten zich in voor jullie dieren</a:t>
            </a:r>
          </a:p>
        </p:txBody>
      </p:sp>
    </p:spTree>
    <p:extLst>
      <p:ext uri="{BB962C8B-B14F-4D97-AF65-F5344CB8AC3E}">
        <p14:creationId xmlns:p14="http://schemas.microsoft.com/office/powerpoint/2010/main" val="1476348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EC0D33E-6A84-4074-9441-2996F11C76FF}"/>
              </a:ext>
            </a:extLst>
          </p:cNvPr>
          <p:cNvSpPr txBox="1"/>
          <p:nvPr/>
        </p:nvSpPr>
        <p:spPr>
          <a:xfrm>
            <a:off x="860856" y="278167"/>
            <a:ext cx="7604967" cy="646331"/>
          </a:xfrm>
          <a:prstGeom prst="rect">
            <a:avLst/>
          </a:prstGeom>
          <a:solidFill>
            <a:schemeClr val="accent6">
              <a:lumMod val="40000"/>
              <a:lumOff val="60000"/>
            </a:schemeClr>
          </a:solidFill>
        </p:spPr>
        <p:txBody>
          <a:bodyPr wrap="none" rtlCol="0">
            <a:spAutoFit/>
          </a:bodyPr>
          <a:lstStyle/>
          <a:p>
            <a:r>
              <a:rPr lang="nl-NL" sz="3600" dirty="0">
                <a:latin typeface="+mj-lt"/>
                <a:cs typeface="Arial" panose="020B0604020202020204" pitchFamily="34" charset="0"/>
              </a:rPr>
              <a:t>Help klimaatverandering af te remmen</a:t>
            </a:r>
          </a:p>
        </p:txBody>
      </p:sp>
      <p:sp>
        <p:nvSpPr>
          <p:cNvPr id="23" name="Tekstvak 22">
            <a:extLst>
              <a:ext uri="{FF2B5EF4-FFF2-40B4-BE49-F238E27FC236}">
                <a16:creationId xmlns:a16="http://schemas.microsoft.com/office/drawing/2014/main" id="{4FBBB436-C801-4D0A-894E-EB079A63C140}"/>
              </a:ext>
            </a:extLst>
          </p:cNvPr>
          <p:cNvSpPr txBox="1"/>
          <p:nvPr/>
        </p:nvSpPr>
        <p:spPr>
          <a:xfrm>
            <a:off x="6479822" y="4363842"/>
            <a:ext cx="2444900" cy="1569660"/>
          </a:xfrm>
          <a:prstGeom prst="rect">
            <a:avLst/>
          </a:prstGeom>
          <a:noFill/>
        </p:spPr>
        <p:txBody>
          <a:bodyPr wrap="none" rtlCol="0">
            <a:spAutoFit/>
          </a:bodyPr>
          <a:lstStyle/>
          <a:p>
            <a:r>
              <a:rPr lang="nl-NL" sz="2400" b="1" dirty="0">
                <a:solidFill>
                  <a:schemeClr val="accent6">
                    <a:lumMod val="75000"/>
                  </a:schemeClr>
                </a:solidFill>
              </a:rPr>
              <a:t>Je helpt zo de:</a:t>
            </a:r>
          </a:p>
          <a:p>
            <a:r>
              <a:rPr lang="nl-NL" sz="2400" dirty="0">
                <a:solidFill>
                  <a:schemeClr val="accent6">
                    <a:lumMod val="75000"/>
                  </a:schemeClr>
                </a:solidFill>
              </a:rPr>
              <a:t>Reuzenpanda</a:t>
            </a:r>
          </a:p>
          <a:p>
            <a:r>
              <a:rPr lang="nl-NL" sz="2400" dirty="0">
                <a:solidFill>
                  <a:schemeClr val="accent6">
                    <a:lumMod val="75000"/>
                  </a:schemeClr>
                </a:solidFill>
              </a:rPr>
              <a:t>Zeepaardje</a:t>
            </a:r>
          </a:p>
          <a:p>
            <a:r>
              <a:rPr lang="nl-NL" sz="2400" dirty="0">
                <a:solidFill>
                  <a:schemeClr val="accent6">
                    <a:lumMod val="75000"/>
                  </a:schemeClr>
                </a:solidFill>
              </a:rPr>
              <a:t>Humboldt pinguïn</a:t>
            </a:r>
          </a:p>
        </p:txBody>
      </p:sp>
      <p:grpSp>
        <p:nvGrpSpPr>
          <p:cNvPr id="6" name="Groep 5">
            <a:extLst>
              <a:ext uri="{FF2B5EF4-FFF2-40B4-BE49-F238E27FC236}">
                <a16:creationId xmlns:a16="http://schemas.microsoft.com/office/drawing/2014/main" id="{6E4A9CB1-9C82-4E83-AF05-2EC64DCD0078}"/>
              </a:ext>
            </a:extLst>
          </p:cNvPr>
          <p:cNvGrpSpPr/>
          <p:nvPr/>
        </p:nvGrpSpPr>
        <p:grpSpPr>
          <a:xfrm>
            <a:off x="544560" y="928148"/>
            <a:ext cx="8237557" cy="2872627"/>
            <a:chOff x="483040" y="1153458"/>
            <a:chExt cx="5684899" cy="2954442"/>
          </a:xfrm>
        </p:grpSpPr>
        <p:pic>
          <p:nvPicPr>
            <p:cNvPr id="4" name="Afbeelding 3" descr="Afbeelding met tekst, illustratie&#10;&#10;Automatisch gegenereerde beschrijving">
              <a:extLst>
                <a:ext uri="{FF2B5EF4-FFF2-40B4-BE49-F238E27FC236}">
                  <a16:creationId xmlns:a16="http://schemas.microsoft.com/office/drawing/2014/main" id="{3774A2E9-3D4D-48C3-820B-7EDD840A3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40" y="1153458"/>
              <a:ext cx="998853" cy="2954442"/>
            </a:xfrm>
            <a:prstGeom prst="rect">
              <a:avLst/>
            </a:prstGeom>
          </p:spPr>
        </p:pic>
        <p:sp>
          <p:nvSpPr>
            <p:cNvPr id="17" name="Tekstballon: ovaal 16">
              <a:extLst>
                <a:ext uri="{FF2B5EF4-FFF2-40B4-BE49-F238E27FC236}">
                  <a16:creationId xmlns:a16="http://schemas.microsoft.com/office/drawing/2014/main" id="{77435B96-244E-47FB-B41D-FBE9458521B4}"/>
                </a:ext>
              </a:extLst>
            </p:cNvPr>
            <p:cNvSpPr/>
            <p:nvPr/>
          </p:nvSpPr>
          <p:spPr>
            <a:xfrm>
              <a:off x="1549486" y="1270611"/>
              <a:ext cx="4618453" cy="2724235"/>
            </a:xfrm>
            <a:prstGeom prst="wedgeEllipseCallout">
              <a:avLst>
                <a:gd name="adj1" fmla="val -61790"/>
                <a:gd name="adj2" fmla="val -35172"/>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285750" indent="-285750">
                <a:lnSpc>
                  <a:spcPct val="125000"/>
                </a:lnSpc>
                <a:spcAft>
                  <a:spcPts val="600"/>
                </a:spcAft>
                <a:buFont typeface="Wingdings" panose="05000000000000000000" pitchFamily="2" charset="2"/>
                <a:buChar char="Ø"/>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Pak voor korte afstanden de fiets of ga lopen</a:t>
              </a:r>
            </a:p>
            <a:p>
              <a:pPr marL="285750" indent="-285750">
                <a:lnSpc>
                  <a:spcPct val="125000"/>
                </a:lnSpc>
                <a:spcAft>
                  <a:spcPts val="600"/>
                </a:spcAft>
                <a:buFont typeface="Wingdings" panose="05000000000000000000" pitchFamily="2" charset="2"/>
                <a:buChar char="Ø"/>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Ga minder op vliegvakanties</a:t>
              </a:r>
            </a:p>
            <a:p>
              <a:pPr marL="285750" indent="-285750">
                <a:lnSpc>
                  <a:spcPct val="125000"/>
                </a:lnSpc>
                <a:spcAft>
                  <a:spcPts val="600"/>
                </a:spcAft>
                <a:buFont typeface="Wingdings" panose="05000000000000000000" pitchFamily="2" charset="2"/>
                <a:buChar char="Ø"/>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Gebruik zonnepanelen</a:t>
              </a:r>
            </a:p>
            <a:p>
              <a:pPr marL="285750" indent="-285750">
                <a:lnSpc>
                  <a:spcPct val="125000"/>
                </a:lnSpc>
                <a:spcAft>
                  <a:spcPts val="600"/>
                </a:spcAft>
                <a:buFont typeface="Wingdings" panose="05000000000000000000" pitchFamily="2" charset="2"/>
                <a:buChar char="Ø"/>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Douche korter</a:t>
              </a:r>
            </a:p>
            <a:p>
              <a:pPr marL="285750" indent="-285750">
                <a:lnSpc>
                  <a:spcPct val="125000"/>
                </a:lnSpc>
                <a:spcAft>
                  <a:spcPts val="600"/>
                </a:spcAft>
                <a:buFont typeface="Wingdings" panose="05000000000000000000" pitchFamily="2" charset="2"/>
                <a:buChar char="Ø"/>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Eet minder vlees en meer plantaardig</a:t>
              </a:r>
            </a:p>
          </p:txBody>
        </p:sp>
      </p:grpSp>
      <p:grpSp>
        <p:nvGrpSpPr>
          <p:cNvPr id="5" name="Groep 4">
            <a:extLst>
              <a:ext uri="{FF2B5EF4-FFF2-40B4-BE49-F238E27FC236}">
                <a16:creationId xmlns:a16="http://schemas.microsoft.com/office/drawing/2014/main" id="{4E613003-081F-421F-9F18-56BB80DF171B}"/>
              </a:ext>
            </a:extLst>
          </p:cNvPr>
          <p:cNvGrpSpPr/>
          <p:nvPr/>
        </p:nvGrpSpPr>
        <p:grpSpPr>
          <a:xfrm>
            <a:off x="219278" y="3684327"/>
            <a:ext cx="6181522" cy="3089005"/>
            <a:chOff x="193473" y="3491880"/>
            <a:chExt cx="6298931" cy="3208658"/>
          </a:xfrm>
        </p:grpSpPr>
        <p:pic>
          <p:nvPicPr>
            <p:cNvPr id="7" name="Afbeelding 6" descr="Afbeelding met tekst, illustratie&#10;&#10;Automatisch gegenereerde beschrijving">
              <a:extLst>
                <a:ext uri="{FF2B5EF4-FFF2-40B4-BE49-F238E27FC236}">
                  <a16:creationId xmlns:a16="http://schemas.microsoft.com/office/drawing/2014/main" id="{438B94D0-018C-4A6B-8A57-C6FD50FD13E4}"/>
                </a:ext>
              </a:extLst>
            </p:cNvPr>
            <p:cNvPicPr>
              <a:picLocks noChangeAspect="1"/>
            </p:cNvPicPr>
            <p:nvPr/>
          </p:nvPicPr>
          <p:blipFill rotWithShape="1">
            <a:blip r:embed="rId4">
              <a:extLst>
                <a:ext uri="{28A0092B-C50C-407E-A947-70E740481C1C}">
                  <a14:useLocalDpi xmlns:a14="http://schemas.microsoft.com/office/drawing/2010/main" val="0"/>
                </a:ext>
              </a:extLst>
            </a:blip>
            <a:srcRect t="4617" b="3447"/>
            <a:stretch/>
          </p:blipFill>
          <p:spPr>
            <a:xfrm flipH="1">
              <a:off x="4842971" y="3612837"/>
              <a:ext cx="1649433" cy="3087701"/>
            </a:xfrm>
            <a:prstGeom prst="rect">
              <a:avLst/>
            </a:prstGeom>
          </p:spPr>
        </p:pic>
        <p:sp>
          <p:nvSpPr>
            <p:cNvPr id="13" name="Tekstballon: ovaal 12">
              <a:extLst>
                <a:ext uri="{FF2B5EF4-FFF2-40B4-BE49-F238E27FC236}">
                  <a16:creationId xmlns:a16="http://schemas.microsoft.com/office/drawing/2014/main" id="{D7A3B7B0-E4DD-418E-A4AB-7A5FAA2F9F49}"/>
                </a:ext>
              </a:extLst>
            </p:cNvPr>
            <p:cNvSpPr/>
            <p:nvPr/>
          </p:nvSpPr>
          <p:spPr>
            <a:xfrm>
              <a:off x="193473" y="3491880"/>
              <a:ext cx="4796866" cy="3087701"/>
            </a:xfrm>
            <a:prstGeom prst="wedgeEllipseCallout">
              <a:avLst>
                <a:gd name="adj1" fmla="val 61612"/>
                <a:gd name="adj2" fmla="val -31186"/>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25000"/>
                </a:lnSpc>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Door klimaatverandering af te remmen, hebben bijvoorbeeld de pinguïns minder last van te weinig vis door El Niño en overleeft meer bamboe waardoor er meer voedsel voor de reuzenpanda is.</a:t>
              </a:r>
            </a:p>
          </p:txBody>
        </p:sp>
      </p:grpSp>
    </p:spTree>
    <p:extLst>
      <p:ext uri="{BB962C8B-B14F-4D97-AF65-F5344CB8AC3E}">
        <p14:creationId xmlns:p14="http://schemas.microsoft.com/office/powerpoint/2010/main" val="374760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EC0D33E-6A84-4074-9441-2996F11C76FF}"/>
              </a:ext>
            </a:extLst>
          </p:cNvPr>
          <p:cNvSpPr txBox="1"/>
          <p:nvPr/>
        </p:nvSpPr>
        <p:spPr>
          <a:xfrm>
            <a:off x="596125" y="654776"/>
            <a:ext cx="7795147" cy="646331"/>
          </a:xfrm>
          <a:prstGeom prst="rect">
            <a:avLst/>
          </a:prstGeom>
          <a:solidFill>
            <a:schemeClr val="accent6">
              <a:lumMod val="40000"/>
              <a:lumOff val="60000"/>
            </a:schemeClr>
          </a:solidFill>
        </p:spPr>
        <p:txBody>
          <a:bodyPr wrap="none" rtlCol="0">
            <a:spAutoFit/>
          </a:bodyPr>
          <a:lstStyle/>
          <a:p>
            <a:r>
              <a:rPr lang="nl-NL" sz="3600" dirty="0">
                <a:latin typeface="+mj-lt"/>
                <a:cs typeface="Arial" panose="020B0604020202020204" pitchFamily="34" charset="0"/>
              </a:rPr>
              <a:t>Bescherm de leefgebieden van de dieren</a:t>
            </a:r>
          </a:p>
        </p:txBody>
      </p:sp>
      <p:sp>
        <p:nvSpPr>
          <p:cNvPr id="10" name="Tekstvak 9">
            <a:extLst>
              <a:ext uri="{FF2B5EF4-FFF2-40B4-BE49-F238E27FC236}">
                <a16:creationId xmlns:a16="http://schemas.microsoft.com/office/drawing/2014/main" id="{463C85F4-7A65-4C41-A3C8-173C7A1C0EBC}"/>
              </a:ext>
            </a:extLst>
          </p:cNvPr>
          <p:cNvSpPr txBox="1"/>
          <p:nvPr/>
        </p:nvSpPr>
        <p:spPr>
          <a:xfrm>
            <a:off x="596125" y="2786904"/>
            <a:ext cx="3171302" cy="3416320"/>
          </a:xfrm>
          <a:prstGeom prst="rect">
            <a:avLst/>
          </a:prstGeom>
          <a:noFill/>
        </p:spPr>
        <p:txBody>
          <a:bodyPr wrap="square" rtlCol="0">
            <a:spAutoFit/>
          </a:bodyPr>
          <a:lstStyle/>
          <a:p>
            <a:r>
              <a:rPr lang="nl-NL" sz="2400" b="1" dirty="0">
                <a:solidFill>
                  <a:schemeClr val="accent6">
                    <a:lumMod val="75000"/>
                  </a:schemeClr>
                </a:solidFill>
              </a:rPr>
              <a:t>Je helpt zo de:</a:t>
            </a:r>
          </a:p>
          <a:p>
            <a:r>
              <a:rPr lang="nl-NL" sz="2400" dirty="0">
                <a:solidFill>
                  <a:schemeClr val="accent6">
                    <a:lumMod val="75000"/>
                  </a:schemeClr>
                </a:solidFill>
              </a:rPr>
              <a:t>Reuzenpanda</a:t>
            </a:r>
          </a:p>
          <a:p>
            <a:r>
              <a:rPr lang="nl-NL" sz="2400" dirty="0">
                <a:solidFill>
                  <a:schemeClr val="accent6">
                    <a:lumMod val="75000"/>
                  </a:schemeClr>
                </a:solidFill>
              </a:rPr>
              <a:t>Axolotl</a:t>
            </a:r>
          </a:p>
          <a:p>
            <a:r>
              <a:rPr lang="nl-NL" sz="2400" dirty="0">
                <a:solidFill>
                  <a:schemeClr val="accent6">
                    <a:lumMod val="75000"/>
                  </a:schemeClr>
                </a:solidFill>
              </a:rPr>
              <a:t>Zeepaardje</a:t>
            </a:r>
          </a:p>
          <a:p>
            <a:r>
              <a:rPr lang="nl-NL" sz="2400" dirty="0">
                <a:solidFill>
                  <a:schemeClr val="accent6">
                    <a:lumMod val="75000"/>
                  </a:schemeClr>
                </a:solidFill>
              </a:rPr>
              <a:t>Wolf</a:t>
            </a:r>
          </a:p>
          <a:p>
            <a:r>
              <a:rPr lang="nl-NL" sz="2400" dirty="0">
                <a:solidFill>
                  <a:schemeClr val="accent6">
                    <a:lumMod val="75000"/>
                  </a:schemeClr>
                </a:solidFill>
              </a:rPr>
              <a:t>Birmese python</a:t>
            </a:r>
          </a:p>
          <a:p>
            <a:r>
              <a:rPr lang="nl-NL" sz="2400" dirty="0">
                <a:solidFill>
                  <a:schemeClr val="accent6">
                    <a:lumMod val="75000"/>
                  </a:schemeClr>
                </a:solidFill>
              </a:rPr>
              <a:t>Monniksgier</a:t>
            </a:r>
          </a:p>
          <a:p>
            <a:r>
              <a:rPr lang="nl-NL" sz="2400" dirty="0">
                <a:solidFill>
                  <a:schemeClr val="accent6">
                    <a:lumMod val="75000"/>
                  </a:schemeClr>
                </a:solidFill>
              </a:rPr>
              <a:t>Humboldt pinguïn</a:t>
            </a:r>
          </a:p>
          <a:p>
            <a:r>
              <a:rPr lang="nl-NL" sz="2400" dirty="0">
                <a:solidFill>
                  <a:schemeClr val="accent6">
                    <a:lumMod val="75000"/>
                  </a:schemeClr>
                </a:solidFill>
              </a:rPr>
              <a:t>Aldabra landschildpad</a:t>
            </a:r>
          </a:p>
        </p:txBody>
      </p:sp>
      <p:grpSp>
        <p:nvGrpSpPr>
          <p:cNvPr id="2" name="Groep 1">
            <a:extLst>
              <a:ext uri="{FF2B5EF4-FFF2-40B4-BE49-F238E27FC236}">
                <a16:creationId xmlns:a16="http://schemas.microsoft.com/office/drawing/2014/main" id="{3D39237D-6B3A-48B1-8362-AD0B825FDE49}"/>
              </a:ext>
            </a:extLst>
          </p:cNvPr>
          <p:cNvGrpSpPr/>
          <p:nvPr/>
        </p:nvGrpSpPr>
        <p:grpSpPr>
          <a:xfrm>
            <a:off x="2980267" y="1414562"/>
            <a:ext cx="5765800" cy="3764243"/>
            <a:chOff x="2980267" y="1414562"/>
            <a:chExt cx="5765800" cy="3764243"/>
          </a:xfrm>
        </p:grpSpPr>
        <p:pic>
          <p:nvPicPr>
            <p:cNvPr id="8" name="Afbeelding 7" descr="Afbeelding met tekst, illustratie&#10;&#10;Automatisch gegenereerde beschrijving">
              <a:extLst>
                <a:ext uri="{FF2B5EF4-FFF2-40B4-BE49-F238E27FC236}">
                  <a16:creationId xmlns:a16="http://schemas.microsoft.com/office/drawing/2014/main" id="{F8945EC2-8B91-4BFB-9795-47E91F8E2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09548" y="1710820"/>
              <a:ext cx="1436519" cy="3467985"/>
            </a:xfrm>
            <a:prstGeom prst="rect">
              <a:avLst/>
            </a:prstGeom>
          </p:spPr>
        </p:pic>
        <p:sp>
          <p:nvSpPr>
            <p:cNvPr id="9" name="Tekstballon: ovaal 8">
              <a:extLst>
                <a:ext uri="{FF2B5EF4-FFF2-40B4-BE49-F238E27FC236}">
                  <a16:creationId xmlns:a16="http://schemas.microsoft.com/office/drawing/2014/main" id="{C7B3C3DD-9F90-4461-B27A-D200E1D0C986}"/>
                </a:ext>
              </a:extLst>
            </p:cNvPr>
            <p:cNvSpPr/>
            <p:nvPr/>
          </p:nvSpPr>
          <p:spPr>
            <a:xfrm>
              <a:off x="2980267" y="1414562"/>
              <a:ext cx="4430881" cy="3304194"/>
            </a:xfrm>
            <a:prstGeom prst="wedgeEllipseCallout">
              <a:avLst>
                <a:gd name="adj1" fmla="val 65137"/>
                <a:gd name="adj2" fmla="val -24373"/>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25000"/>
                </a:lnSpc>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Stop de vervuiling van natuurgebieden door: </a:t>
              </a:r>
            </a:p>
            <a:p>
              <a:pPr>
                <a:lnSpc>
                  <a:spcPct val="125000"/>
                </a:lnSpc>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géén afval te laten slingeren én door géén plastic waterflesjes en plastic tasjes te gebruiken. Hierdoor eten dieren zoals de schildpad niet meer per ongeluk het plastic. </a:t>
              </a:r>
            </a:p>
          </p:txBody>
        </p:sp>
      </p:grpSp>
    </p:spTree>
    <p:extLst>
      <p:ext uri="{BB962C8B-B14F-4D97-AF65-F5344CB8AC3E}">
        <p14:creationId xmlns:p14="http://schemas.microsoft.com/office/powerpoint/2010/main" val="3917414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EC0D33E-6A84-4074-9441-2996F11C76FF}"/>
              </a:ext>
            </a:extLst>
          </p:cNvPr>
          <p:cNvSpPr txBox="1"/>
          <p:nvPr/>
        </p:nvSpPr>
        <p:spPr>
          <a:xfrm>
            <a:off x="469590" y="493181"/>
            <a:ext cx="8137082" cy="646331"/>
          </a:xfrm>
          <a:prstGeom prst="rect">
            <a:avLst/>
          </a:prstGeom>
          <a:solidFill>
            <a:schemeClr val="accent6">
              <a:lumMod val="40000"/>
              <a:lumOff val="60000"/>
            </a:schemeClr>
          </a:solidFill>
        </p:spPr>
        <p:txBody>
          <a:bodyPr wrap="square" rtlCol="0">
            <a:spAutoFit/>
          </a:bodyPr>
          <a:lstStyle/>
          <a:p>
            <a:pPr algn="ctr"/>
            <a:r>
              <a:rPr lang="nl-NL" sz="3600" dirty="0">
                <a:latin typeface="+mj-lt"/>
                <a:cs typeface="Arial" panose="020B0604020202020204" pitchFamily="34" charset="0"/>
              </a:rPr>
              <a:t>Denk na voordat je iets koopt</a:t>
            </a:r>
          </a:p>
        </p:txBody>
      </p:sp>
      <p:grpSp>
        <p:nvGrpSpPr>
          <p:cNvPr id="2" name="Groep 1">
            <a:extLst>
              <a:ext uri="{FF2B5EF4-FFF2-40B4-BE49-F238E27FC236}">
                <a16:creationId xmlns:a16="http://schemas.microsoft.com/office/drawing/2014/main" id="{2EFFD6C9-9C71-48F0-AD8B-19EF278DED0E}"/>
              </a:ext>
            </a:extLst>
          </p:cNvPr>
          <p:cNvGrpSpPr/>
          <p:nvPr/>
        </p:nvGrpSpPr>
        <p:grpSpPr>
          <a:xfrm>
            <a:off x="123234" y="1139512"/>
            <a:ext cx="5010950" cy="3861014"/>
            <a:chOff x="7691" y="1148076"/>
            <a:chExt cx="5007481" cy="3861014"/>
          </a:xfrm>
        </p:grpSpPr>
        <p:pic>
          <p:nvPicPr>
            <p:cNvPr id="5" name="Afbeelding 4" descr="Afbeelding met tekst, illustratie&#10;&#10;Automatisch gegenereerde beschrijving">
              <a:extLst>
                <a:ext uri="{FF2B5EF4-FFF2-40B4-BE49-F238E27FC236}">
                  <a16:creationId xmlns:a16="http://schemas.microsoft.com/office/drawing/2014/main" id="{1A0E76FD-1DE0-4E43-BE5F-295CC8E1B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 y="1148076"/>
              <a:ext cx="1896211" cy="3861014"/>
            </a:xfrm>
            <a:prstGeom prst="rect">
              <a:avLst/>
            </a:prstGeom>
          </p:spPr>
        </p:pic>
        <p:sp>
          <p:nvSpPr>
            <p:cNvPr id="8" name="Tekstballon: ovaal 7">
              <a:extLst>
                <a:ext uri="{FF2B5EF4-FFF2-40B4-BE49-F238E27FC236}">
                  <a16:creationId xmlns:a16="http://schemas.microsoft.com/office/drawing/2014/main" id="{320D6FAD-B394-4D6A-8A92-1043D7EB3B48}"/>
                </a:ext>
              </a:extLst>
            </p:cNvPr>
            <p:cNvSpPr/>
            <p:nvPr/>
          </p:nvSpPr>
          <p:spPr>
            <a:xfrm>
              <a:off x="1360104" y="1385998"/>
              <a:ext cx="3655068" cy="3168313"/>
            </a:xfrm>
            <a:prstGeom prst="wedgeEllipseCallout">
              <a:avLst>
                <a:gd name="adj1" fmla="val -57865"/>
                <a:gd name="adj2" fmla="val -34303"/>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25000"/>
                </a:lnSpc>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Zeepaardjes horen in het wild, houd ze dus niet als huisdier in een aquarium. </a:t>
              </a:r>
            </a:p>
            <a:p>
              <a:pPr>
                <a:lnSpc>
                  <a:spcPct val="125000"/>
                </a:lnSpc>
                <a:defRPr/>
              </a:pPr>
              <a:endPar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endParaRPr>
            </a:p>
            <a:p>
              <a:pPr>
                <a:lnSpc>
                  <a:spcPct val="125000"/>
                </a:lnSpc>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Koop op vakantie geen souvenirs die gemaakt zijn van dieren, zoals het zeepaardje</a:t>
              </a:r>
            </a:p>
          </p:txBody>
        </p:sp>
      </p:grpSp>
      <p:grpSp>
        <p:nvGrpSpPr>
          <p:cNvPr id="14" name="Groep 13">
            <a:extLst>
              <a:ext uri="{FF2B5EF4-FFF2-40B4-BE49-F238E27FC236}">
                <a16:creationId xmlns:a16="http://schemas.microsoft.com/office/drawing/2014/main" id="{A36DBDDB-46BB-497C-B3B0-81B0189620B6}"/>
              </a:ext>
            </a:extLst>
          </p:cNvPr>
          <p:cNvGrpSpPr/>
          <p:nvPr/>
        </p:nvGrpSpPr>
        <p:grpSpPr>
          <a:xfrm>
            <a:off x="4609229" y="1245420"/>
            <a:ext cx="4445034" cy="3403567"/>
            <a:chOff x="4322626" y="1107250"/>
            <a:chExt cx="4445034" cy="3403567"/>
          </a:xfrm>
        </p:grpSpPr>
        <p:pic>
          <p:nvPicPr>
            <p:cNvPr id="11" name="Afbeelding 10" descr="Afbeelding met tekst, illustratie&#10;&#10;Automatisch gegenereerde beschrijving">
              <a:extLst>
                <a:ext uri="{FF2B5EF4-FFF2-40B4-BE49-F238E27FC236}">
                  <a16:creationId xmlns:a16="http://schemas.microsoft.com/office/drawing/2014/main" id="{5DDFB13D-38BD-4118-A1D6-8FB4A1AF3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55272" y="1342504"/>
              <a:ext cx="1312388" cy="3168313"/>
            </a:xfrm>
            <a:prstGeom prst="rect">
              <a:avLst/>
            </a:prstGeom>
          </p:spPr>
        </p:pic>
        <p:sp>
          <p:nvSpPr>
            <p:cNvPr id="7" name="Tekstballon: ovaal 6">
              <a:extLst>
                <a:ext uri="{FF2B5EF4-FFF2-40B4-BE49-F238E27FC236}">
                  <a16:creationId xmlns:a16="http://schemas.microsoft.com/office/drawing/2014/main" id="{F68AD44D-FEAA-4C75-84C0-EFB8446D2C61}"/>
                </a:ext>
              </a:extLst>
            </p:cNvPr>
            <p:cNvSpPr/>
            <p:nvPr/>
          </p:nvSpPr>
          <p:spPr>
            <a:xfrm>
              <a:off x="4322626" y="1107250"/>
              <a:ext cx="3657601" cy="2397879"/>
            </a:xfrm>
            <a:prstGeom prst="wedgeEllipseCallout">
              <a:avLst>
                <a:gd name="adj1" fmla="val 52660"/>
                <a:gd name="adj2" fmla="val -22413"/>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25000"/>
                </a:lnSpc>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Koop geen kledingstukken en tassen die gemaakt zijn van huiden van bedreigde diersoorten, zoals de Birmese python.</a:t>
              </a:r>
            </a:p>
          </p:txBody>
        </p:sp>
      </p:grpSp>
      <p:grpSp>
        <p:nvGrpSpPr>
          <p:cNvPr id="4" name="Groep 3">
            <a:extLst>
              <a:ext uri="{FF2B5EF4-FFF2-40B4-BE49-F238E27FC236}">
                <a16:creationId xmlns:a16="http://schemas.microsoft.com/office/drawing/2014/main" id="{F5BC43B5-EC63-46F7-BEFA-7974F84276DB}"/>
              </a:ext>
            </a:extLst>
          </p:cNvPr>
          <p:cNvGrpSpPr/>
          <p:nvPr/>
        </p:nvGrpSpPr>
        <p:grpSpPr>
          <a:xfrm>
            <a:off x="3747336" y="3663373"/>
            <a:ext cx="3994539" cy="3005289"/>
            <a:chOff x="3284224" y="3689687"/>
            <a:chExt cx="4100025" cy="3168313"/>
          </a:xfrm>
        </p:grpSpPr>
        <p:pic>
          <p:nvPicPr>
            <p:cNvPr id="12" name="Afbeelding 11" descr="Afbeelding met tekst, illustratie&#10;&#10;Automatisch gegenereerde beschrijving">
              <a:extLst>
                <a:ext uri="{FF2B5EF4-FFF2-40B4-BE49-F238E27FC236}">
                  <a16:creationId xmlns:a16="http://schemas.microsoft.com/office/drawing/2014/main" id="{2043AB30-CEA4-4F15-A156-1965D3A135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46113" y="3689687"/>
              <a:ext cx="1338136" cy="3168313"/>
            </a:xfrm>
            <a:prstGeom prst="rect">
              <a:avLst/>
            </a:prstGeom>
          </p:spPr>
        </p:pic>
        <p:sp>
          <p:nvSpPr>
            <p:cNvPr id="9" name="Tekstballon: ovaal 8">
              <a:extLst>
                <a:ext uri="{FF2B5EF4-FFF2-40B4-BE49-F238E27FC236}">
                  <a16:creationId xmlns:a16="http://schemas.microsoft.com/office/drawing/2014/main" id="{C7B3C3DD-9F90-4461-B27A-D200E1D0C986}"/>
                </a:ext>
              </a:extLst>
            </p:cNvPr>
            <p:cNvSpPr/>
            <p:nvPr/>
          </p:nvSpPr>
          <p:spPr>
            <a:xfrm>
              <a:off x="3284224" y="4030903"/>
              <a:ext cx="3202405" cy="1672159"/>
            </a:xfrm>
            <a:prstGeom prst="wedgeEllipseCallout">
              <a:avLst>
                <a:gd name="adj1" fmla="val 57633"/>
                <a:gd name="adj2" fmla="val -39005"/>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25000"/>
                </a:lnSpc>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Eet minder vis en méér plantaardig voedsel.</a:t>
              </a:r>
            </a:p>
          </p:txBody>
        </p:sp>
      </p:grpSp>
      <p:sp>
        <p:nvSpPr>
          <p:cNvPr id="13" name="Tekstvak 12">
            <a:extLst>
              <a:ext uri="{FF2B5EF4-FFF2-40B4-BE49-F238E27FC236}">
                <a16:creationId xmlns:a16="http://schemas.microsoft.com/office/drawing/2014/main" id="{440DF2FC-B071-4A29-B45D-3BF1CFD98CE8}"/>
              </a:ext>
            </a:extLst>
          </p:cNvPr>
          <p:cNvSpPr txBox="1"/>
          <p:nvPr/>
        </p:nvSpPr>
        <p:spPr>
          <a:xfrm>
            <a:off x="510302" y="5099002"/>
            <a:ext cx="2444900" cy="1569660"/>
          </a:xfrm>
          <a:prstGeom prst="rect">
            <a:avLst/>
          </a:prstGeom>
          <a:noFill/>
        </p:spPr>
        <p:txBody>
          <a:bodyPr wrap="none" rtlCol="0">
            <a:spAutoFit/>
          </a:bodyPr>
          <a:lstStyle/>
          <a:p>
            <a:r>
              <a:rPr lang="nl-NL" sz="2400" b="1" dirty="0">
                <a:solidFill>
                  <a:schemeClr val="accent6">
                    <a:lumMod val="75000"/>
                  </a:schemeClr>
                </a:solidFill>
              </a:rPr>
              <a:t>Je helpt zo het:</a:t>
            </a:r>
          </a:p>
          <a:p>
            <a:r>
              <a:rPr lang="nl-NL" sz="2400" dirty="0">
                <a:solidFill>
                  <a:schemeClr val="accent6">
                    <a:lumMod val="75000"/>
                  </a:schemeClr>
                </a:solidFill>
              </a:rPr>
              <a:t>Zeepaardje</a:t>
            </a:r>
          </a:p>
          <a:p>
            <a:r>
              <a:rPr lang="nl-NL" sz="2400" dirty="0">
                <a:solidFill>
                  <a:schemeClr val="accent6">
                    <a:lumMod val="75000"/>
                  </a:schemeClr>
                </a:solidFill>
              </a:rPr>
              <a:t>Birmese python</a:t>
            </a:r>
          </a:p>
          <a:p>
            <a:r>
              <a:rPr lang="nl-NL" sz="2400" dirty="0">
                <a:solidFill>
                  <a:schemeClr val="accent6">
                    <a:lumMod val="75000"/>
                  </a:schemeClr>
                </a:solidFill>
              </a:rPr>
              <a:t>Humboldt pinguïn</a:t>
            </a:r>
          </a:p>
        </p:txBody>
      </p:sp>
    </p:spTree>
    <p:extLst>
      <p:ext uri="{BB962C8B-B14F-4D97-AF65-F5344CB8AC3E}">
        <p14:creationId xmlns:p14="http://schemas.microsoft.com/office/powerpoint/2010/main" val="99418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300B79BC-0043-450F-80A9-2E68A437A062}"/>
              </a:ext>
            </a:extLst>
          </p:cNvPr>
          <p:cNvGrpSpPr/>
          <p:nvPr/>
        </p:nvGrpSpPr>
        <p:grpSpPr>
          <a:xfrm>
            <a:off x="1163139" y="1198700"/>
            <a:ext cx="6422592" cy="4004651"/>
            <a:chOff x="1174750" y="599622"/>
            <a:chExt cx="6422592" cy="4004651"/>
          </a:xfrm>
        </p:grpSpPr>
        <p:pic>
          <p:nvPicPr>
            <p:cNvPr id="13" name="Afbeelding 12" descr="Afbeelding met tekening&#10;&#10;Automatisch gegenereerde beschrijving">
              <a:extLst>
                <a:ext uri="{FF2B5EF4-FFF2-40B4-BE49-F238E27FC236}">
                  <a16:creationId xmlns:a16="http://schemas.microsoft.com/office/drawing/2014/main" id="{01FBEB0E-5F4C-45D0-BB59-D709D5133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32883" y="599622"/>
              <a:ext cx="1964459" cy="4004651"/>
            </a:xfrm>
            <a:prstGeom prst="rect">
              <a:avLst/>
            </a:prstGeom>
          </p:spPr>
        </p:pic>
        <p:sp>
          <p:nvSpPr>
            <p:cNvPr id="10" name="Tekstballon: ovaal 9">
              <a:extLst>
                <a:ext uri="{FF2B5EF4-FFF2-40B4-BE49-F238E27FC236}">
                  <a16:creationId xmlns:a16="http://schemas.microsoft.com/office/drawing/2014/main" id="{0CEE441C-A941-463D-831B-93DCA49F6C8C}"/>
                </a:ext>
              </a:extLst>
            </p:cNvPr>
            <p:cNvSpPr/>
            <p:nvPr/>
          </p:nvSpPr>
          <p:spPr>
            <a:xfrm>
              <a:off x="1174750" y="1045780"/>
              <a:ext cx="4698725" cy="3165018"/>
            </a:xfrm>
            <a:prstGeom prst="wedgeEllipseCallout">
              <a:avLst>
                <a:gd name="adj1" fmla="val 61967"/>
                <a:gd name="adj2" fmla="val -44330"/>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25000"/>
                </a:lnSpc>
                <a:defRPr/>
              </a:pPr>
              <a:r>
                <a:rPr lang="nl-NL" sz="16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Iedereen moet weten hoe belangrijk de biodiversiteit is. Vertel anderen kinderen en volwassenen wat jij erover hebt geleerd. Hopelijk kun je hen aansporen om ook iets te doen om de biodiversiteit te beschermen.</a:t>
              </a:r>
            </a:p>
          </p:txBody>
        </p:sp>
      </p:grpSp>
      <p:sp>
        <p:nvSpPr>
          <p:cNvPr id="20" name="Tekstvak 19">
            <a:extLst>
              <a:ext uri="{FF2B5EF4-FFF2-40B4-BE49-F238E27FC236}">
                <a16:creationId xmlns:a16="http://schemas.microsoft.com/office/drawing/2014/main" id="{67B589E9-0402-47D6-AAD9-FBC0F2289DFD}"/>
              </a:ext>
            </a:extLst>
          </p:cNvPr>
          <p:cNvSpPr txBox="1"/>
          <p:nvPr/>
        </p:nvSpPr>
        <p:spPr>
          <a:xfrm>
            <a:off x="5404826" y="5262539"/>
            <a:ext cx="3356356" cy="1200329"/>
          </a:xfrm>
          <a:prstGeom prst="rect">
            <a:avLst/>
          </a:prstGeom>
          <a:noFill/>
        </p:spPr>
        <p:txBody>
          <a:bodyPr wrap="square" rtlCol="0">
            <a:spAutoFit/>
          </a:bodyPr>
          <a:lstStyle/>
          <a:p>
            <a:r>
              <a:rPr lang="nl-NL" sz="2400" b="1" dirty="0">
                <a:solidFill>
                  <a:schemeClr val="accent6">
                    <a:lumMod val="75000"/>
                  </a:schemeClr>
                </a:solidFill>
              </a:rPr>
              <a:t>Je helpt hier niet alleen jullie dieren mee, maar ook alle andere soorten.</a:t>
            </a:r>
            <a:endParaRPr lang="nl-NL" sz="2400" dirty="0">
              <a:solidFill>
                <a:schemeClr val="accent6">
                  <a:lumMod val="75000"/>
                </a:schemeClr>
              </a:solidFill>
            </a:endParaRPr>
          </a:p>
        </p:txBody>
      </p:sp>
      <p:sp>
        <p:nvSpPr>
          <p:cNvPr id="11" name="Tekstvak 10">
            <a:extLst>
              <a:ext uri="{FF2B5EF4-FFF2-40B4-BE49-F238E27FC236}">
                <a16:creationId xmlns:a16="http://schemas.microsoft.com/office/drawing/2014/main" id="{7B37D413-E02C-4587-86F0-EF7CCC56E11C}"/>
              </a:ext>
            </a:extLst>
          </p:cNvPr>
          <p:cNvSpPr txBox="1"/>
          <p:nvPr/>
        </p:nvSpPr>
        <p:spPr>
          <a:xfrm>
            <a:off x="469590" y="493181"/>
            <a:ext cx="8137082" cy="646331"/>
          </a:xfrm>
          <a:prstGeom prst="rect">
            <a:avLst/>
          </a:prstGeom>
          <a:solidFill>
            <a:schemeClr val="accent6">
              <a:lumMod val="40000"/>
              <a:lumOff val="60000"/>
            </a:schemeClr>
          </a:solidFill>
        </p:spPr>
        <p:txBody>
          <a:bodyPr wrap="square" rtlCol="0">
            <a:spAutoFit/>
          </a:bodyPr>
          <a:lstStyle/>
          <a:p>
            <a:pPr algn="ctr"/>
            <a:r>
              <a:rPr lang="nl-NL" sz="3600" dirty="0">
                <a:latin typeface="+mj-lt"/>
                <a:cs typeface="Arial" panose="020B0604020202020204" pitchFamily="34" charset="0"/>
              </a:rPr>
              <a:t>Vertel anderen over biodiversiteit</a:t>
            </a:r>
          </a:p>
        </p:txBody>
      </p:sp>
    </p:spTree>
    <p:extLst>
      <p:ext uri="{BB962C8B-B14F-4D97-AF65-F5344CB8AC3E}">
        <p14:creationId xmlns:p14="http://schemas.microsoft.com/office/powerpoint/2010/main" val="107839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3C6ACE3-FBA8-4D1B-A843-01DE5D7EC1A8}"/>
              </a:ext>
            </a:extLst>
          </p:cNvPr>
          <p:cNvSpPr>
            <a:spLocks noGrp="1"/>
          </p:cNvSpPr>
          <p:nvPr>
            <p:ph type="title"/>
          </p:nvPr>
        </p:nvSpPr>
        <p:spPr>
          <a:xfrm>
            <a:off x="248574" y="649645"/>
            <a:ext cx="8655729" cy="1915883"/>
          </a:xfrm>
          <a:solidFill>
            <a:schemeClr val="accent6">
              <a:lumMod val="40000"/>
              <a:lumOff val="60000"/>
            </a:schemeClr>
          </a:solidFill>
        </p:spPr>
        <p:txBody>
          <a:bodyPr>
            <a:noAutofit/>
          </a:bodyPr>
          <a:lstStyle/>
          <a:p>
            <a:pPr algn="ctr"/>
            <a:r>
              <a:rPr lang="nl-NL" sz="3600" dirty="0"/>
              <a:t>Welke nieuwe manieren om jullie dier te helpen hebben jullie tijdens deze les geleerd?</a:t>
            </a:r>
          </a:p>
        </p:txBody>
      </p:sp>
      <p:pic>
        <p:nvPicPr>
          <p:cNvPr id="8" name="Afbeelding 7">
            <a:extLst>
              <a:ext uri="{FF2B5EF4-FFF2-40B4-BE49-F238E27FC236}">
                <a16:creationId xmlns:a16="http://schemas.microsoft.com/office/drawing/2014/main" id="{96C6554D-9BAD-46F5-AD15-11A17E7ADBF5}"/>
              </a:ext>
            </a:extLst>
          </p:cNvPr>
          <p:cNvPicPr/>
          <p:nvPr/>
        </p:nvPicPr>
        <p:blipFill rotWithShape="1">
          <a:blip r:embed="rId2">
            <a:duotone>
              <a:schemeClr val="accent6">
                <a:shade val="45000"/>
                <a:satMod val="135000"/>
              </a:schemeClr>
              <a:prstClr val="white"/>
            </a:duotone>
          </a:blip>
          <a:srcRect l="14324" t="4865" r="28108" b="8919"/>
          <a:stretch/>
        </p:blipFill>
        <p:spPr bwMode="auto">
          <a:xfrm>
            <a:off x="3426781" y="2840217"/>
            <a:ext cx="2512379" cy="3107822"/>
          </a:xfrm>
          <a:prstGeom prst="rect">
            <a:avLst/>
          </a:prstGeom>
          <a:ln>
            <a:noFill/>
          </a:ln>
          <a:extLst>
            <a:ext uri="{53640926-AAD7-44D8-BBD7-CCE9431645EC}">
              <a14:shadowObscured xmlns:a14="http://schemas.microsoft.com/office/drawing/2010/main"/>
            </a:ext>
          </a:extLst>
        </p:spPr>
      </p:pic>
      <p:sp>
        <p:nvSpPr>
          <p:cNvPr id="2" name="Tijdelijke aanduiding voor dianummer 1">
            <a:extLst>
              <a:ext uri="{FF2B5EF4-FFF2-40B4-BE49-F238E27FC236}">
                <a16:creationId xmlns:a16="http://schemas.microsoft.com/office/drawing/2014/main" id="{B7525707-0BE1-453E-8541-7B662148B87A}"/>
              </a:ext>
            </a:extLst>
          </p:cNvPr>
          <p:cNvSpPr>
            <a:spLocks noGrp="1"/>
          </p:cNvSpPr>
          <p:nvPr>
            <p:ph type="sldNum" sz="quarter" idx="12"/>
          </p:nvPr>
        </p:nvSpPr>
        <p:spPr/>
        <p:txBody>
          <a:bodyPr/>
          <a:lstStyle/>
          <a:p>
            <a:fld id="{2A8531A3-4A8C-4100-89BC-B27A10783B86}" type="slidenum">
              <a:rPr lang="nl-NL" smtClean="0"/>
              <a:t>18</a:t>
            </a:fld>
            <a:endParaRPr lang="nl-NL"/>
          </a:p>
        </p:txBody>
      </p:sp>
    </p:spTree>
    <p:extLst>
      <p:ext uri="{BB962C8B-B14F-4D97-AF65-F5344CB8AC3E}">
        <p14:creationId xmlns:p14="http://schemas.microsoft.com/office/powerpoint/2010/main" val="1408211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28637616-274D-4D7A-8A48-42B2DE3C80B0}"/>
              </a:ext>
            </a:extLst>
          </p:cNvPr>
          <p:cNvSpPr txBox="1"/>
          <p:nvPr/>
        </p:nvSpPr>
        <p:spPr>
          <a:xfrm>
            <a:off x="1189763" y="4863196"/>
            <a:ext cx="6781817" cy="109984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nl-NL" sz="6000" b="1" dirty="0">
                <a:solidFill>
                  <a:srgbClr val="00B050"/>
                </a:solidFill>
                <a:latin typeface="+mj-lt"/>
                <a:ea typeface="+mj-ea"/>
                <a:cs typeface="+mj-cs"/>
              </a:rPr>
              <a:t>Persoonlijk actieplan</a:t>
            </a:r>
          </a:p>
        </p:txBody>
      </p:sp>
      <p:sp>
        <p:nvSpPr>
          <p:cNvPr id="1028" name="Rectangle 78">
            <a:extLst>
              <a:ext uri="{FF2B5EF4-FFF2-40B4-BE49-F238E27FC236}">
                <a16:creationId xmlns:a16="http://schemas.microsoft.com/office/drawing/2014/main" id="{FF638861-22F4-42BD-AB54-580F4FFF9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405745"/>
          </a:xfrm>
          <a:prstGeom prst="rect">
            <a:avLst/>
          </a:prstGeom>
          <a:solidFill>
            <a:srgbClr val="3D8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26">
            <a:extLst>
              <a:ext uri="{FF2B5EF4-FFF2-40B4-BE49-F238E27FC236}">
                <a16:creationId xmlns:a16="http://schemas.microsoft.com/office/drawing/2014/main" id="{6CACE173-0A3A-4306-B76C-60A0714C3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2" y="320843"/>
            <a:ext cx="27432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Afbeelding 14">
            <a:extLst>
              <a:ext uri="{FF2B5EF4-FFF2-40B4-BE49-F238E27FC236}">
                <a16:creationId xmlns:a16="http://schemas.microsoft.com/office/drawing/2014/main" id="{67614B77-AA0B-448A-AB2D-6575477543FF}"/>
              </a:ext>
            </a:extLst>
          </p:cNvPr>
          <p:cNvPicPr>
            <a:picLocks noChangeAspect="1"/>
          </p:cNvPicPr>
          <p:nvPr/>
        </p:nvPicPr>
        <p:blipFill>
          <a:blip r:embed="rId3"/>
          <a:stretch>
            <a:fillRect/>
          </a:stretch>
        </p:blipFill>
        <p:spPr>
          <a:xfrm>
            <a:off x="395479" y="1404150"/>
            <a:ext cx="2434590" cy="1541443"/>
          </a:xfrm>
          <a:prstGeom prst="rect">
            <a:avLst/>
          </a:prstGeom>
        </p:spPr>
      </p:pic>
      <p:sp>
        <p:nvSpPr>
          <p:cNvPr id="83" name="Rounded Rectangle 26">
            <a:extLst>
              <a:ext uri="{FF2B5EF4-FFF2-40B4-BE49-F238E27FC236}">
                <a16:creationId xmlns:a16="http://schemas.microsoft.com/office/drawing/2014/main" id="{BE5996B0-F3AC-4A78-A5EF-139FD3495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398" y="320842"/>
            <a:ext cx="27432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tekst, kantoorartikelen&#10;&#10;Automatisch gegenereerde beschrijving">
            <a:extLst>
              <a:ext uri="{FF2B5EF4-FFF2-40B4-BE49-F238E27FC236}">
                <a16:creationId xmlns:a16="http://schemas.microsoft.com/office/drawing/2014/main" id="{655E7C27-2923-4117-B89F-43A4628F63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4703" y="1341448"/>
            <a:ext cx="2434590" cy="1667694"/>
          </a:xfrm>
          <a:prstGeom prst="rect">
            <a:avLst/>
          </a:prstGeom>
        </p:spPr>
      </p:pic>
      <p:sp>
        <p:nvSpPr>
          <p:cNvPr id="85" name="Rounded Rectangle 26">
            <a:extLst>
              <a:ext uri="{FF2B5EF4-FFF2-40B4-BE49-F238E27FC236}">
                <a16:creationId xmlns:a16="http://schemas.microsoft.com/office/drawing/2014/main" id="{347C85EF-9B88-46AF-B40D-70F2DDDE1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9625" y="320842"/>
            <a:ext cx="27432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Afbeelding met tekst&#10;&#10;Automatisch gegenereerde beschrijving">
            <a:extLst>
              <a:ext uri="{FF2B5EF4-FFF2-40B4-BE49-F238E27FC236}">
                <a16:creationId xmlns:a16="http://schemas.microsoft.com/office/drawing/2014/main" id="{7824BC6B-3595-4907-8947-999A224A36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3930" y="1380274"/>
            <a:ext cx="2434590" cy="1582483"/>
          </a:xfrm>
          <a:prstGeom prst="rect">
            <a:avLst/>
          </a:prstGeom>
        </p:spPr>
      </p:pic>
      <p:sp>
        <p:nvSpPr>
          <p:cNvPr id="80" name="Tekstvak 79">
            <a:extLst>
              <a:ext uri="{FF2B5EF4-FFF2-40B4-BE49-F238E27FC236}">
                <a16:creationId xmlns:a16="http://schemas.microsoft.com/office/drawing/2014/main" id="{A125067C-D4AD-4D51-89C9-136CFDD6976F}"/>
              </a:ext>
            </a:extLst>
          </p:cNvPr>
          <p:cNvSpPr txBox="1"/>
          <p:nvPr/>
        </p:nvSpPr>
        <p:spPr>
          <a:xfrm>
            <a:off x="1067030" y="3429000"/>
            <a:ext cx="1111010" cy="369332"/>
          </a:xfrm>
          <a:prstGeom prst="rect">
            <a:avLst/>
          </a:prstGeom>
          <a:noFill/>
        </p:spPr>
        <p:txBody>
          <a:bodyPr wrap="none" rtlCol="0">
            <a:spAutoFit/>
          </a:bodyPr>
          <a:lstStyle/>
          <a:p>
            <a:r>
              <a:rPr lang="nl-NL" b="1" dirty="0"/>
              <a:t>Werkblad</a:t>
            </a:r>
          </a:p>
        </p:txBody>
      </p:sp>
      <p:sp>
        <p:nvSpPr>
          <p:cNvPr id="90" name="Tekstvak 89">
            <a:extLst>
              <a:ext uri="{FF2B5EF4-FFF2-40B4-BE49-F238E27FC236}">
                <a16:creationId xmlns:a16="http://schemas.microsoft.com/office/drawing/2014/main" id="{898949A8-52AC-41E5-B6E2-670A002F9DB4}"/>
              </a:ext>
            </a:extLst>
          </p:cNvPr>
          <p:cNvSpPr txBox="1"/>
          <p:nvPr/>
        </p:nvSpPr>
        <p:spPr>
          <a:xfrm>
            <a:off x="3939599" y="3456807"/>
            <a:ext cx="1282146" cy="369332"/>
          </a:xfrm>
          <a:prstGeom prst="rect">
            <a:avLst/>
          </a:prstGeom>
          <a:noFill/>
        </p:spPr>
        <p:txBody>
          <a:bodyPr wrap="none" rtlCol="0">
            <a:spAutoFit/>
          </a:bodyPr>
          <a:lstStyle/>
          <a:p>
            <a:r>
              <a:rPr lang="nl-NL" b="1" dirty="0"/>
              <a:t>Actieposter</a:t>
            </a:r>
          </a:p>
        </p:txBody>
      </p:sp>
      <p:sp>
        <p:nvSpPr>
          <p:cNvPr id="92" name="Tekstvak 91">
            <a:extLst>
              <a:ext uri="{FF2B5EF4-FFF2-40B4-BE49-F238E27FC236}">
                <a16:creationId xmlns:a16="http://schemas.microsoft.com/office/drawing/2014/main" id="{D47705A6-3FB0-4F70-A94A-BBEF8989E173}"/>
              </a:ext>
            </a:extLst>
          </p:cNvPr>
          <p:cNvSpPr txBox="1"/>
          <p:nvPr/>
        </p:nvSpPr>
        <p:spPr>
          <a:xfrm>
            <a:off x="7095047" y="3429000"/>
            <a:ext cx="888385" cy="369332"/>
          </a:xfrm>
          <a:prstGeom prst="rect">
            <a:avLst/>
          </a:prstGeom>
          <a:noFill/>
        </p:spPr>
        <p:txBody>
          <a:bodyPr wrap="none" rtlCol="0">
            <a:spAutoFit/>
          </a:bodyPr>
          <a:lstStyle/>
          <a:p>
            <a:r>
              <a:rPr lang="nl-NL" b="1" dirty="0"/>
              <a:t>Filmpje</a:t>
            </a:r>
          </a:p>
        </p:txBody>
      </p:sp>
      <p:grpSp>
        <p:nvGrpSpPr>
          <p:cNvPr id="93" name="Groep 92">
            <a:extLst>
              <a:ext uri="{FF2B5EF4-FFF2-40B4-BE49-F238E27FC236}">
                <a16:creationId xmlns:a16="http://schemas.microsoft.com/office/drawing/2014/main" id="{34EEA241-A313-4D1F-BD53-64F9E73DD820}"/>
              </a:ext>
            </a:extLst>
          </p:cNvPr>
          <p:cNvGrpSpPr/>
          <p:nvPr/>
        </p:nvGrpSpPr>
        <p:grpSpPr>
          <a:xfrm>
            <a:off x="241172" y="5389134"/>
            <a:ext cx="1335935" cy="1301038"/>
            <a:chOff x="253183" y="5470609"/>
            <a:chExt cx="1335935" cy="1301038"/>
          </a:xfrm>
        </p:grpSpPr>
        <p:pic>
          <p:nvPicPr>
            <p:cNvPr id="94" name="Afbeelding 93" descr="Afbeelding met tekst, kantoorartikelen&#10;&#10;Automatisch gegenereerde beschrijving">
              <a:extLst>
                <a:ext uri="{FF2B5EF4-FFF2-40B4-BE49-F238E27FC236}">
                  <a16:creationId xmlns:a16="http://schemas.microsoft.com/office/drawing/2014/main" id="{4ACB92AD-015B-4D1A-8A7C-E89415B787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183" y="5470609"/>
              <a:ext cx="1207300" cy="1285644"/>
            </a:xfrm>
            <a:prstGeom prst="rect">
              <a:avLst/>
            </a:prstGeom>
          </p:spPr>
        </p:pic>
        <p:pic>
          <p:nvPicPr>
            <p:cNvPr id="95" name="Graphic 94" descr="Gebruiker">
              <a:extLst>
                <a:ext uri="{FF2B5EF4-FFF2-40B4-BE49-F238E27FC236}">
                  <a16:creationId xmlns:a16="http://schemas.microsoft.com/office/drawing/2014/main" id="{A43CE108-1CFE-4104-A7BC-8BB753E5B2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5468" y="6167997"/>
              <a:ext cx="603650" cy="603650"/>
            </a:xfrm>
            <a:prstGeom prst="rect">
              <a:avLst/>
            </a:prstGeom>
          </p:spPr>
        </p:pic>
      </p:grpSp>
      <p:sp>
        <p:nvSpPr>
          <p:cNvPr id="2" name="Tijdelijke aanduiding voor dianummer 1">
            <a:extLst>
              <a:ext uri="{FF2B5EF4-FFF2-40B4-BE49-F238E27FC236}">
                <a16:creationId xmlns:a16="http://schemas.microsoft.com/office/drawing/2014/main" id="{D5F669AC-BA22-4EAD-8167-BDAF6D942602}"/>
              </a:ext>
            </a:extLst>
          </p:cNvPr>
          <p:cNvSpPr>
            <a:spLocks noGrp="1"/>
          </p:cNvSpPr>
          <p:nvPr>
            <p:ph type="sldNum" sz="quarter" idx="12"/>
          </p:nvPr>
        </p:nvSpPr>
        <p:spPr/>
        <p:txBody>
          <a:bodyPr/>
          <a:lstStyle/>
          <a:p>
            <a:fld id="{2A8531A3-4A8C-4100-89BC-B27A10783B86}" type="slidenum">
              <a:rPr lang="nl-NL" smtClean="0"/>
              <a:t>19</a:t>
            </a:fld>
            <a:endParaRPr lang="nl-NL"/>
          </a:p>
        </p:txBody>
      </p:sp>
    </p:spTree>
    <p:extLst>
      <p:ext uri="{BB962C8B-B14F-4D97-AF65-F5344CB8AC3E}">
        <p14:creationId xmlns:p14="http://schemas.microsoft.com/office/powerpoint/2010/main" val="78132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7D004D64-3797-4A2F-9A80-66BD222B5BED}"/>
              </a:ext>
            </a:extLst>
          </p:cNvPr>
          <p:cNvGrpSpPr/>
          <p:nvPr/>
        </p:nvGrpSpPr>
        <p:grpSpPr>
          <a:xfrm>
            <a:off x="27584" y="1126718"/>
            <a:ext cx="8917469" cy="5578170"/>
            <a:chOff x="27584" y="1126718"/>
            <a:chExt cx="8917469" cy="5578170"/>
          </a:xfrm>
        </p:grpSpPr>
        <p:pic>
          <p:nvPicPr>
            <p:cNvPr id="6" name="Afbeelding 5" descr="Afbeelding met tekening&#10;&#10;Automatisch gegenereerde beschrijving">
              <a:extLst>
                <a:ext uri="{FF2B5EF4-FFF2-40B4-BE49-F238E27FC236}">
                  <a16:creationId xmlns:a16="http://schemas.microsoft.com/office/drawing/2014/main" id="{ADCD3E12-DC79-431E-A581-FD99DC53B0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4" y="1126718"/>
              <a:ext cx="1348468" cy="2748922"/>
            </a:xfrm>
            <a:prstGeom prst="rect">
              <a:avLst/>
            </a:prstGeom>
          </p:spPr>
        </p:pic>
        <p:sp>
          <p:nvSpPr>
            <p:cNvPr id="7" name="Tekstballon: ovaal 8">
              <a:extLst>
                <a:ext uri="{FF2B5EF4-FFF2-40B4-BE49-F238E27FC236}">
                  <a16:creationId xmlns:a16="http://schemas.microsoft.com/office/drawing/2014/main" id="{8C7A9E6C-A082-4CD7-889C-2EDFC89E5F39}"/>
                </a:ext>
              </a:extLst>
            </p:cNvPr>
            <p:cNvSpPr/>
            <p:nvPr/>
          </p:nvSpPr>
          <p:spPr>
            <a:xfrm>
              <a:off x="2378486" y="2693736"/>
              <a:ext cx="4160145" cy="859671"/>
            </a:xfrm>
            <a:prstGeom prst="wedgeEllipseCallout">
              <a:avLst>
                <a:gd name="adj1" fmla="val -86705"/>
                <a:gd name="adj2" fmla="val -179063"/>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25000"/>
                </a:lnSpc>
                <a:spcBef>
                  <a:spcPts val="0"/>
                </a:spcBef>
                <a:spcAft>
                  <a:spcPts val="600"/>
                </a:spcAft>
                <a:buClrTx/>
                <a:buSzTx/>
                <a:buFontTx/>
                <a:buNone/>
                <a:tabLst/>
                <a:defRPr/>
              </a:pPr>
              <a:r>
                <a:rPr lang="nl-NL" sz="1600" b="1"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V</a:t>
              </a:r>
              <a:r>
                <a:rPr kumimoji="0" lang="nl-NL" sz="1600" b="1" i="0" u="none" strike="noStrike" kern="0" cap="none" spc="0" normalizeH="0" baseline="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erschillen </a:t>
              </a:r>
              <a:r>
                <a:rPr kumimoji="0" lang="nl-NL" sz="1600" b="1" i="0" u="sng" strike="noStrike" kern="0" cap="none" spc="0" normalizeH="0" baseline="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tussen</a:t>
              </a:r>
              <a:r>
                <a:rPr kumimoji="0" lang="nl-NL" sz="1600" b="1" i="0" u="none" strike="noStrike" kern="0" cap="none" spc="0" normalizeH="0" baseline="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 soorten </a:t>
              </a:r>
            </a:p>
          </p:txBody>
        </p:sp>
        <p:pic>
          <p:nvPicPr>
            <p:cNvPr id="4" name="Afbeelding 3" descr="Afbeelding met tekening&#10;&#10;Automatisch gegenereerde beschrijving">
              <a:extLst>
                <a:ext uri="{FF2B5EF4-FFF2-40B4-BE49-F238E27FC236}">
                  <a16:creationId xmlns:a16="http://schemas.microsoft.com/office/drawing/2014/main" id="{D8687487-E37A-4313-8D12-1C8AEA8F87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32186" y="1213106"/>
              <a:ext cx="1145951" cy="2713277"/>
            </a:xfrm>
            <a:prstGeom prst="rect">
              <a:avLst/>
            </a:prstGeom>
          </p:spPr>
        </p:pic>
        <p:sp>
          <p:nvSpPr>
            <p:cNvPr id="5" name="Tekstballon: ovaal 8">
              <a:extLst>
                <a:ext uri="{FF2B5EF4-FFF2-40B4-BE49-F238E27FC236}">
                  <a16:creationId xmlns:a16="http://schemas.microsoft.com/office/drawing/2014/main" id="{8C7A9E6C-A082-4CD7-889C-2EDFC89E5F39}"/>
                </a:ext>
              </a:extLst>
            </p:cNvPr>
            <p:cNvSpPr/>
            <p:nvPr/>
          </p:nvSpPr>
          <p:spPr>
            <a:xfrm>
              <a:off x="2324498" y="1746267"/>
              <a:ext cx="4160145" cy="859671"/>
            </a:xfrm>
            <a:prstGeom prst="wedgeEllipseCallout">
              <a:avLst>
                <a:gd name="adj1" fmla="val 89261"/>
                <a:gd name="adj2" fmla="val -64197"/>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25000"/>
                </a:lnSpc>
                <a:spcBef>
                  <a:spcPts val="0"/>
                </a:spcBef>
                <a:spcAft>
                  <a:spcPts val="600"/>
                </a:spcAft>
                <a:buClrTx/>
                <a:buSzTx/>
                <a:buFontTx/>
                <a:buNone/>
                <a:tabLst/>
                <a:defRPr/>
              </a:pPr>
              <a:r>
                <a:rPr lang="nl-NL" sz="1600" b="1"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V</a:t>
              </a:r>
              <a:r>
                <a:rPr kumimoji="0" lang="nl-NL" sz="1600" b="1" i="0" u="none" strike="noStrike" kern="0" cap="none" spc="0" normalizeH="0" baseline="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erschillen </a:t>
              </a:r>
              <a:r>
                <a:rPr kumimoji="0" lang="nl-NL" sz="1600" b="1" i="0" u="sng" strike="noStrike" kern="0" cap="none" spc="0" normalizeH="0" baseline="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binnen</a:t>
              </a:r>
              <a:r>
                <a:rPr kumimoji="0" lang="nl-NL" sz="1600" b="1" i="0" u="none" strike="noStrike" kern="0" cap="none" spc="0" normalizeH="0" baseline="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 een soort </a:t>
              </a:r>
            </a:p>
          </p:txBody>
        </p:sp>
        <p:pic>
          <p:nvPicPr>
            <p:cNvPr id="9" name="Afbeelding 8" descr="Afbeelding met tekening&#10;&#10;Automatisch gegenereerde beschrijving">
              <a:extLst>
                <a:ext uri="{FF2B5EF4-FFF2-40B4-BE49-F238E27FC236}">
                  <a16:creationId xmlns:a16="http://schemas.microsoft.com/office/drawing/2014/main" id="{E532D975-2159-4EF7-93BF-2FEAE5FD70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691" y="4026639"/>
              <a:ext cx="1058254" cy="2505635"/>
            </a:xfrm>
            <a:prstGeom prst="rect">
              <a:avLst/>
            </a:prstGeom>
          </p:spPr>
        </p:pic>
        <p:sp>
          <p:nvSpPr>
            <p:cNvPr id="10" name="Tekstballon: ovaal 8">
              <a:extLst>
                <a:ext uri="{FF2B5EF4-FFF2-40B4-BE49-F238E27FC236}">
                  <a16:creationId xmlns:a16="http://schemas.microsoft.com/office/drawing/2014/main" id="{8C7A9E6C-A082-4CD7-889C-2EDFC89E5F39}"/>
                </a:ext>
              </a:extLst>
            </p:cNvPr>
            <p:cNvSpPr/>
            <p:nvPr/>
          </p:nvSpPr>
          <p:spPr>
            <a:xfrm>
              <a:off x="2378486" y="3553407"/>
              <a:ext cx="4244256" cy="1139581"/>
            </a:xfrm>
            <a:prstGeom prst="wedgeEllipseCallout">
              <a:avLst>
                <a:gd name="adj1" fmla="val -88832"/>
                <a:gd name="adj2" fmla="val 36763"/>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25000"/>
                </a:lnSpc>
                <a:spcBef>
                  <a:spcPts val="0"/>
                </a:spcBef>
                <a:spcAft>
                  <a:spcPts val="600"/>
                </a:spcAft>
                <a:buClrTx/>
                <a:buSzTx/>
                <a:buFontTx/>
                <a:buNone/>
                <a:tabLst/>
                <a:defRPr/>
              </a:pPr>
              <a:r>
                <a:rPr lang="nl-NL" sz="1600" b="1"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R</a:t>
              </a:r>
              <a:r>
                <a:rPr kumimoji="0" lang="nl-NL" sz="1600" b="1" i="0" u="none" strike="noStrike" kern="0" cap="none" spc="0" normalizeH="0" baseline="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elaties</a:t>
              </a:r>
              <a:r>
                <a:rPr kumimoji="0" lang="nl-NL" sz="1600" b="1"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 tussen levensvormen</a:t>
              </a:r>
              <a:r>
                <a:rPr kumimoji="0" lang="nl-NL" sz="16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 </a:t>
              </a:r>
            </a:p>
          </p:txBody>
        </p:sp>
        <p:pic>
          <p:nvPicPr>
            <p:cNvPr id="11" name="Afbeelding 10">
              <a:extLst>
                <a:ext uri="{FF2B5EF4-FFF2-40B4-BE49-F238E27FC236}">
                  <a16:creationId xmlns:a16="http://schemas.microsoft.com/office/drawing/2014/main" id="{B3842406-DD98-41B7-AB37-96B7BAB84691}"/>
                </a:ext>
              </a:extLst>
            </p:cNvPr>
            <p:cNvPicPr>
              <a:picLocks noChangeAspect="1"/>
            </p:cNvPicPr>
            <p:nvPr/>
          </p:nvPicPr>
          <p:blipFill>
            <a:blip r:embed="rId6"/>
            <a:stretch>
              <a:fillRect/>
            </a:stretch>
          </p:blipFill>
          <p:spPr>
            <a:xfrm>
              <a:off x="7632186" y="4026639"/>
              <a:ext cx="1312867" cy="2678249"/>
            </a:xfrm>
            <a:prstGeom prst="rect">
              <a:avLst/>
            </a:prstGeom>
          </p:spPr>
        </p:pic>
        <p:sp>
          <p:nvSpPr>
            <p:cNvPr id="12" name="Tekstballon: ovaal 8">
              <a:extLst>
                <a:ext uri="{FF2B5EF4-FFF2-40B4-BE49-F238E27FC236}">
                  <a16:creationId xmlns:a16="http://schemas.microsoft.com/office/drawing/2014/main" id="{8C7A9E6C-A082-4CD7-889C-2EDFC89E5F39}"/>
                </a:ext>
              </a:extLst>
            </p:cNvPr>
            <p:cNvSpPr/>
            <p:nvPr/>
          </p:nvSpPr>
          <p:spPr>
            <a:xfrm>
              <a:off x="2324497" y="4692989"/>
              <a:ext cx="4160145" cy="859671"/>
            </a:xfrm>
            <a:prstGeom prst="wedgeEllipseCallout">
              <a:avLst>
                <a:gd name="adj1" fmla="val 90766"/>
                <a:gd name="adj2" fmla="val -69531"/>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25000"/>
                </a:lnSpc>
                <a:spcBef>
                  <a:spcPts val="0"/>
                </a:spcBef>
                <a:spcAft>
                  <a:spcPts val="600"/>
                </a:spcAft>
                <a:buClrTx/>
                <a:buSzTx/>
                <a:buFontTx/>
                <a:buNone/>
                <a:tabLst/>
                <a:defRPr/>
              </a:pPr>
              <a:r>
                <a:rPr lang="nl-NL" sz="1600" b="1"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V</a:t>
              </a:r>
              <a:r>
                <a:rPr kumimoji="0" lang="nl-NL" sz="1600" b="1" i="0" u="none" strike="noStrike" kern="0" cap="none" spc="0" normalizeH="0" baseline="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erschillende leefgebieden</a:t>
              </a:r>
              <a:endParaRPr kumimoji="0" lang="nl-NL" sz="1600" b="0" i="0" u="none" strike="noStrike" kern="0" cap="none" spc="0" normalizeH="0" baseline="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grpSp>
      <p:sp>
        <p:nvSpPr>
          <p:cNvPr id="13" name="Titel 1">
            <a:extLst>
              <a:ext uri="{FF2B5EF4-FFF2-40B4-BE49-F238E27FC236}">
                <a16:creationId xmlns:a16="http://schemas.microsoft.com/office/drawing/2014/main" id="{98C4E5F8-7232-40AE-B08B-524AE317E336}"/>
              </a:ext>
            </a:extLst>
          </p:cNvPr>
          <p:cNvSpPr>
            <a:spLocks noGrp="1"/>
          </p:cNvSpPr>
          <p:nvPr>
            <p:ph type="title"/>
          </p:nvPr>
        </p:nvSpPr>
        <p:spPr>
          <a:xfrm>
            <a:off x="628650" y="186504"/>
            <a:ext cx="7886700" cy="940214"/>
          </a:xfrm>
          <a:solidFill>
            <a:schemeClr val="accent6">
              <a:lumMod val="40000"/>
              <a:lumOff val="60000"/>
            </a:schemeClr>
          </a:solidFill>
        </p:spPr>
        <p:txBody>
          <a:bodyPr/>
          <a:lstStyle/>
          <a:p>
            <a:pPr algn="ctr"/>
            <a:r>
              <a:rPr lang="nl-NL" dirty="0"/>
              <a:t>Wat is biodiversiteit?</a:t>
            </a:r>
          </a:p>
        </p:txBody>
      </p:sp>
      <p:sp>
        <p:nvSpPr>
          <p:cNvPr id="3" name="Tijdelijke aanduiding voor dianummer 2">
            <a:extLst>
              <a:ext uri="{FF2B5EF4-FFF2-40B4-BE49-F238E27FC236}">
                <a16:creationId xmlns:a16="http://schemas.microsoft.com/office/drawing/2014/main" id="{7AE3CB3F-A34B-488F-ACC9-4E7ED23080C8}"/>
              </a:ext>
            </a:extLst>
          </p:cNvPr>
          <p:cNvSpPr>
            <a:spLocks noGrp="1"/>
          </p:cNvSpPr>
          <p:nvPr>
            <p:ph type="sldNum" sz="quarter" idx="12"/>
          </p:nvPr>
        </p:nvSpPr>
        <p:spPr/>
        <p:txBody>
          <a:bodyPr/>
          <a:lstStyle/>
          <a:p>
            <a:fld id="{2A8531A3-4A8C-4100-89BC-B27A10783B86}" type="slidenum">
              <a:rPr lang="nl-NL" smtClean="0"/>
              <a:t>2</a:t>
            </a:fld>
            <a:endParaRPr lang="nl-NL"/>
          </a:p>
        </p:txBody>
      </p:sp>
    </p:spTree>
    <p:extLst>
      <p:ext uri="{BB962C8B-B14F-4D97-AF65-F5344CB8AC3E}">
        <p14:creationId xmlns:p14="http://schemas.microsoft.com/office/powerpoint/2010/main" val="29524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6">
                <a:lumMod val="75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192876A7-E619-4C49-95FE-42C2D3C1B256}"/>
              </a:ext>
            </a:extLst>
          </p:cNvPr>
          <p:cNvSpPr>
            <a:spLocks noGrp="1"/>
          </p:cNvSpPr>
          <p:nvPr>
            <p:ph type="title"/>
          </p:nvPr>
        </p:nvSpPr>
        <p:spPr>
          <a:xfrm>
            <a:off x="1074821" y="2267898"/>
            <a:ext cx="6994359" cy="1161102"/>
          </a:xfrm>
        </p:spPr>
        <p:txBody>
          <a:bodyPr>
            <a:noAutofit/>
          </a:bodyPr>
          <a:lstStyle/>
          <a:p>
            <a:pPr algn="ctr"/>
            <a:r>
              <a:rPr lang="nl-NL" dirty="0"/>
              <a:t>Hoe kunnen mensen de biodiversiteit beschermen?</a:t>
            </a:r>
          </a:p>
        </p:txBody>
      </p:sp>
      <p:sp>
        <p:nvSpPr>
          <p:cNvPr id="2" name="Tijdelijke aanduiding voor dianummer 1">
            <a:extLst>
              <a:ext uri="{FF2B5EF4-FFF2-40B4-BE49-F238E27FC236}">
                <a16:creationId xmlns:a16="http://schemas.microsoft.com/office/drawing/2014/main" id="{2DD3B6D4-ED91-4E9B-BB60-8D813B8C60C8}"/>
              </a:ext>
            </a:extLst>
          </p:cNvPr>
          <p:cNvSpPr>
            <a:spLocks noGrp="1"/>
          </p:cNvSpPr>
          <p:nvPr>
            <p:ph type="sldNum" sz="quarter" idx="12"/>
          </p:nvPr>
        </p:nvSpPr>
        <p:spPr/>
        <p:txBody>
          <a:bodyPr/>
          <a:lstStyle/>
          <a:p>
            <a:fld id="{2A8531A3-4A8C-4100-89BC-B27A10783B86}" type="slidenum">
              <a:rPr lang="nl-NL" smtClean="0"/>
              <a:t>3</a:t>
            </a:fld>
            <a:endParaRPr lang="nl-NL"/>
          </a:p>
        </p:txBody>
      </p:sp>
    </p:spTree>
    <p:extLst>
      <p:ext uri="{BB962C8B-B14F-4D97-AF65-F5344CB8AC3E}">
        <p14:creationId xmlns:p14="http://schemas.microsoft.com/office/powerpoint/2010/main" val="2870883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CFD02-B134-4639-B05B-9F06AC8BA640}"/>
              </a:ext>
            </a:extLst>
          </p:cNvPr>
          <p:cNvSpPr>
            <a:spLocks noGrp="1"/>
          </p:cNvSpPr>
          <p:nvPr>
            <p:ph type="title"/>
          </p:nvPr>
        </p:nvSpPr>
        <p:spPr>
          <a:xfrm>
            <a:off x="628650" y="365126"/>
            <a:ext cx="7886700" cy="798509"/>
          </a:xfrm>
          <a:solidFill>
            <a:schemeClr val="accent6">
              <a:lumMod val="40000"/>
              <a:lumOff val="60000"/>
            </a:schemeClr>
          </a:solidFill>
        </p:spPr>
        <p:txBody>
          <a:bodyPr/>
          <a:lstStyle/>
          <a:p>
            <a:pPr algn="ctr"/>
            <a:r>
              <a:rPr lang="nl-NL" dirty="0"/>
              <a:t>Bescherm de leefgebieden</a:t>
            </a:r>
          </a:p>
        </p:txBody>
      </p:sp>
      <p:grpSp>
        <p:nvGrpSpPr>
          <p:cNvPr id="3" name="Groep 2">
            <a:extLst>
              <a:ext uri="{FF2B5EF4-FFF2-40B4-BE49-F238E27FC236}">
                <a16:creationId xmlns:a16="http://schemas.microsoft.com/office/drawing/2014/main" id="{39D36226-541C-4853-9A57-D9F2CDF798A3}"/>
              </a:ext>
            </a:extLst>
          </p:cNvPr>
          <p:cNvGrpSpPr/>
          <p:nvPr/>
        </p:nvGrpSpPr>
        <p:grpSpPr>
          <a:xfrm>
            <a:off x="628650" y="1624157"/>
            <a:ext cx="4995402" cy="4604767"/>
            <a:chOff x="442779" y="1998954"/>
            <a:chExt cx="4995402" cy="4604767"/>
          </a:xfrm>
        </p:grpSpPr>
        <p:pic>
          <p:nvPicPr>
            <p:cNvPr id="9" name="Afbeelding 8" descr="Afbeelding met tekst, illustratie&#10;&#10;Automatisch gegenereerde beschrijving">
              <a:extLst>
                <a:ext uri="{FF2B5EF4-FFF2-40B4-BE49-F238E27FC236}">
                  <a16:creationId xmlns:a16="http://schemas.microsoft.com/office/drawing/2014/main" id="{CE703892-3905-48F0-A9D4-301473E28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79" y="1998954"/>
              <a:ext cx="1944821" cy="4604767"/>
            </a:xfrm>
            <a:prstGeom prst="rect">
              <a:avLst/>
            </a:prstGeom>
          </p:spPr>
        </p:pic>
        <p:sp>
          <p:nvSpPr>
            <p:cNvPr id="35" name="Tekstballon: ovaal 34">
              <a:extLst>
                <a:ext uri="{FF2B5EF4-FFF2-40B4-BE49-F238E27FC236}">
                  <a16:creationId xmlns:a16="http://schemas.microsoft.com/office/drawing/2014/main" id="{DEC78F79-6970-4645-8A3B-D845DEE53E09}"/>
                </a:ext>
              </a:extLst>
            </p:cNvPr>
            <p:cNvSpPr/>
            <p:nvPr/>
          </p:nvSpPr>
          <p:spPr>
            <a:xfrm>
              <a:off x="2003454" y="2683486"/>
              <a:ext cx="3434727" cy="1896699"/>
            </a:xfrm>
            <a:prstGeom prst="wedgeEllipseCallout">
              <a:avLst>
                <a:gd name="adj1" fmla="val -65699"/>
                <a:gd name="adj2" fmla="val -45325"/>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tx1"/>
                  </a:solidFill>
                  <a:latin typeface="Comic Sans MS" panose="030F0702030302020204" pitchFamily="66" charset="0"/>
                </a:rPr>
                <a:t>Als je een soort wil beschermen dan moet je ten eerste het </a:t>
              </a:r>
              <a:r>
                <a:rPr lang="nl-NL" sz="1600" u="sng" dirty="0">
                  <a:solidFill>
                    <a:schemeClr val="tx1"/>
                  </a:solidFill>
                  <a:latin typeface="Comic Sans MS" panose="030F0702030302020204" pitchFamily="66" charset="0"/>
                </a:rPr>
                <a:t>leefgebied beschermen</a:t>
              </a:r>
              <a:r>
                <a:rPr lang="nl-NL" sz="1600" dirty="0">
                  <a:solidFill>
                    <a:schemeClr val="tx1"/>
                  </a:solidFill>
                  <a:latin typeface="Comic Sans MS" panose="030F0702030302020204" pitchFamily="66" charset="0"/>
                </a:rPr>
                <a:t> van die soort.</a:t>
              </a:r>
            </a:p>
          </p:txBody>
        </p:sp>
      </p:grpSp>
      <p:grpSp>
        <p:nvGrpSpPr>
          <p:cNvPr id="6" name="Groep 5">
            <a:extLst>
              <a:ext uri="{FF2B5EF4-FFF2-40B4-BE49-F238E27FC236}">
                <a16:creationId xmlns:a16="http://schemas.microsoft.com/office/drawing/2014/main" id="{1C62C73B-B0F2-4E55-9163-E3E53A1EBF8C}"/>
              </a:ext>
            </a:extLst>
          </p:cNvPr>
          <p:cNvGrpSpPr/>
          <p:nvPr/>
        </p:nvGrpSpPr>
        <p:grpSpPr>
          <a:xfrm>
            <a:off x="3582955" y="2969447"/>
            <a:ext cx="5236207" cy="3523427"/>
            <a:chOff x="3582955" y="3469648"/>
            <a:chExt cx="5236207" cy="3523427"/>
          </a:xfrm>
        </p:grpSpPr>
        <p:pic>
          <p:nvPicPr>
            <p:cNvPr id="5" name="Afbeelding 4">
              <a:extLst>
                <a:ext uri="{FF2B5EF4-FFF2-40B4-BE49-F238E27FC236}">
                  <a16:creationId xmlns:a16="http://schemas.microsoft.com/office/drawing/2014/main" id="{8B63C563-1122-4142-A307-C76FCEC89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052" y="3469648"/>
              <a:ext cx="2580110" cy="2294765"/>
            </a:xfrm>
            <a:prstGeom prst="rect">
              <a:avLst/>
            </a:prstGeom>
          </p:spPr>
        </p:pic>
        <p:sp>
          <p:nvSpPr>
            <p:cNvPr id="12" name="Tekstballon: ovaal 11">
              <a:extLst>
                <a:ext uri="{FF2B5EF4-FFF2-40B4-BE49-F238E27FC236}">
                  <a16:creationId xmlns:a16="http://schemas.microsoft.com/office/drawing/2014/main" id="{76345435-670E-465E-AF8B-3B142DFC4661}"/>
                </a:ext>
              </a:extLst>
            </p:cNvPr>
            <p:cNvSpPr/>
            <p:nvPr/>
          </p:nvSpPr>
          <p:spPr>
            <a:xfrm>
              <a:off x="3582955" y="4935850"/>
              <a:ext cx="3260383" cy="2057225"/>
            </a:xfrm>
            <a:prstGeom prst="wedgeEllipseCallout">
              <a:avLst>
                <a:gd name="adj1" fmla="val 44058"/>
                <a:gd name="adj2" fmla="val -73884"/>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tx1"/>
                  </a:solidFill>
                  <a:latin typeface="Comic Sans MS" panose="030F0702030302020204" pitchFamily="66" charset="0"/>
                </a:rPr>
                <a:t>Als de mens de axolotl wil beschermen, dan moet het enige meer waar wij leven worden beschermd. Het is erg vervuild.</a:t>
              </a:r>
            </a:p>
          </p:txBody>
        </p:sp>
      </p:grpSp>
      <p:sp>
        <p:nvSpPr>
          <p:cNvPr id="4" name="Tijdelijke aanduiding voor dianummer 3">
            <a:extLst>
              <a:ext uri="{FF2B5EF4-FFF2-40B4-BE49-F238E27FC236}">
                <a16:creationId xmlns:a16="http://schemas.microsoft.com/office/drawing/2014/main" id="{A0F39D4A-6B77-486F-A1BF-C25AD3586D22}"/>
              </a:ext>
            </a:extLst>
          </p:cNvPr>
          <p:cNvSpPr>
            <a:spLocks noGrp="1"/>
          </p:cNvSpPr>
          <p:nvPr>
            <p:ph type="sldNum" sz="quarter" idx="12"/>
          </p:nvPr>
        </p:nvSpPr>
        <p:spPr/>
        <p:txBody>
          <a:bodyPr/>
          <a:lstStyle/>
          <a:p>
            <a:fld id="{2A8531A3-4A8C-4100-89BC-B27A10783B86}" type="slidenum">
              <a:rPr lang="nl-NL" smtClean="0"/>
              <a:t>4</a:t>
            </a:fld>
            <a:endParaRPr lang="nl-NL"/>
          </a:p>
        </p:txBody>
      </p:sp>
    </p:spTree>
    <p:extLst>
      <p:ext uri="{BB962C8B-B14F-4D97-AF65-F5344CB8AC3E}">
        <p14:creationId xmlns:p14="http://schemas.microsoft.com/office/powerpoint/2010/main" val="154767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1AE54AC2-A057-4F56-8AEF-4DBC290B89FC}"/>
              </a:ext>
            </a:extLst>
          </p:cNvPr>
          <p:cNvGrpSpPr/>
          <p:nvPr/>
        </p:nvGrpSpPr>
        <p:grpSpPr>
          <a:xfrm>
            <a:off x="1781666" y="1955840"/>
            <a:ext cx="5580668" cy="4645392"/>
            <a:chOff x="45653" y="1998954"/>
            <a:chExt cx="5580668" cy="4645392"/>
          </a:xfrm>
        </p:grpSpPr>
        <p:pic>
          <p:nvPicPr>
            <p:cNvPr id="15" name="Afbeelding 14" descr="Afbeelding met tekst, illustratie&#10;&#10;Automatisch gegenereerde beschrijving">
              <a:extLst>
                <a:ext uri="{FF2B5EF4-FFF2-40B4-BE49-F238E27FC236}">
                  <a16:creationId xmlns:a16="http://schemas.microsoft.com/office/drawing/2014/main" id="{4353F182-2AEA-4F21-82EB-617CA0B58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3" y="1998954"/>
              <a:ext cx="1961979" cy="4645392"/>
            </a:xfrm>
            <a:prstGeom prst="rect">
              <a:avLst/>
            </a:prstGeom>
          </p:spPr>
        </p:pic>
        <p:sp>
          <p:nvSpPr>
            <p:cNvPr id="16" name="Tekstballon: ovaal 15">
              <a:extLst>
                <a:ext uri="{FF2B5EF4-FFF2-40B4-BE49-F238E27FC236}">
                  <a16:creationId xmlns:a16="http://schemas.microsoft.com/office/drawing/2014/main" id="{4DBA316F-83F4-41E1-9231-E84E2448992D}"/>
                </a:ext>
              </a:extLst>
            </p:cNvPr>
            <p:cNvSpPr/>
            <p:nvPr/>
          </p:nvSpPr>
          <p:spPr>
            <a:xfrm>
              <a:off x="1591318" y="2602302"/>
              <a:ext cx="4035003" cy="2563317"/>
            </a:xfrm>
            <a:prstGeom prst="wedgeEllipseCallout">
              <a:avLst>
                <a:gd name="adj1" fmla="val -65818"/>
                <a:gd name="adj2" fmla="val -41265"/>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tx1"/>
                  </a:solidFill>
                  <a:latin typeface="Comic Sans MS" panose="030F0702030302020204" pitchFamily="66" charset="0"/>
                </a:rPr>
                <a:t>De mens kan helpen door natuurgebieden te </a:t>
              </a:r>
              <a:r>
                <a:rPr lang="nl-NL" sz="1600" u="sng" dirty="0">
                  <a:solidFill>
                    <a:schemeClr val="tx1"/>
                  </a:solidFill>
                  <a:latin typeface="Comic Sans MS" panose="030F0702030302020204" pitchFamily="66" charset="0"/>
                </a:rPr>
                <a:t>beschermen</a:t>
              </a:r>
              <a:r>
                <a:rPr lang="nl-NL" sz="1600" dirty="0">
                  <a:solidFill>
                    <a:schemeClr val="tx1"/>
                  </a:solidFill>
                  <a:latin typeface="Comic Sans MS" panose="030F0702030302020204" pitchFamily="66" charset="0"/>
                </a:rPr>
                <a:t>. Maar ook door vervuilde natuurgebieden </a:t>
              </a:r>
              <a:r>
                <a:rPr lang="nl-NL" sz="1600" u="sng" dirty="0">
                  <a:solidFill>
                    <a:schemeClr val="tx1"/>
                  </a:solidFill>
                  <a:latin typeface="Comic Sans MS" panose="030F0702030302020204" pitchFamily="66" charset="0"/>
                </a:rPr>
                <a:t>schoon te maken </a:t>
              </a:r>
              <a:r>
                <a:rPr lang="nl-NL" sz="1600" dirty="0">
                  <a:solidFill>
                    <a:schemeClr val="tx1"/>
                  </a:solidFill>
                  <a:latin typeface="Comic Sans MS" panose="030F0702030302020204" pitchFamily="66" charset="0"/>
                </a:rPr>
                <a:t>en door kleine natuurgebieden te </a:t>
              </a:r>
              <a:r>
                <a:rPr lang="nl-NL" sz="1600" u="sng" dirty="0">
                  <a:solidFill>
                    <a:schemeClr val="tx1"/>
                  </a:solidFill>
                  <a:latin typeface="Comic Sans MS" panose="030F0702030302020204" pitchFamily="66" charset="0"/>
                </a:rPr>
                <a:t>verbinden</a:t>
              </a:r>
              <a:r>
                <a:rPr lang="nl-NL" sz="1600" dirty="0">
                  <a:solidFill>
                    <a:schemeClr val="tx1"/>
                  </a:solidFill>
                  <a:latin typeface="Comic Sans MS" panose="030F0702030302020204" pitchFamily="66" charset="0"/>
                </a:rPr>
                <a:t>.</a:t>
              </a:r>
            </a:p>
          </p:txBody>
        </p:sp>
      </p:grpSp>
      <p:sp>
        <p:nvSpPr>
          <p:cNvPr id="19" name="Titel 1">
            <a:extLst>
              <a:ext uri="{FF2B5EF4-FFF2-40B4-BE49-F238E27FC236}">
                <a16:creationId xmlns:a16="http://schemas.microsoft.com/office/drawing/2014/main" id="{9178942D-EA97-4F79-AE1A-4D5E5882C379}"/>
              </a:ext>
            </a:extLst>
          </p:cNvPr>
          <p:cNvSpPr txBox="1">
            <a:spLocks/>
          </p:cNvSpPr>
          <p:nvPr/>
        </p:nvSpPr>
        <p:spPr>
          <a:xfrm>
            <a:off x="628650" y="460966"/>
            <a:ext cx="7886700" cy="798509"/>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dirty="0"/>
              <a:t>Bescherm de leefgebieden</a:t>
            </a:r>
          </a:p>
        </p:txBody>
      </p:sp>
      <p:sp>
        <p:nvSpPr>
          <p:cNvPr id="2" name="Tijdelijke aanduiding voor dianummer 1">
            <a:extLst>
              <a:ext uri="{FF2B5EF4-FFF2-40B4-BE49-F238E27FC236}">
                <a16:creationId xmlns:a16="http://schemas.microsoft.com/office/drawing/2014/main" id="{AFE91A31-73EC-4BA7-B14D-55BBDD27A060}"/>
              </a:ext>
            </a:extLst>
          </p:cNvPr>
          <p:cNvSpPr>
            <a:spLocks noGrp="1"/>
          </p:cNvSpPr>
          <p:nvPr>
            <p:ph type="sldNum" sz="quarter" idx="12"/>
          </p:nvPr>
        </p:nvSpPr>
        <p:spPr/>
        <p:txBody>
          <a:bodyPr/>
          <a:lstStyle/>
          <a:p>
            <a:fld id="{2A8531A3-4A8C-4100-89BC-B27A10783B86}" type="slidenum">
              <a:rPr lang="nl-NL" smtClean="0"/>
              <a:t>5</a:t>
            </a:fld>
            <a:endParaRPr lang="nl-NL"/>
          </a:p>
        </p:txBody>
      </p:sp>
    </p:spTree>
    <p:extLst>
      <p:ext uri="{BB962C8B-B14F-4D97-AF65-F5344CB8AC3E}">
        <p14:creationId xmlns:p14="http://schemas.microsoft.com/office/powerpoint/2010/main" val="1543203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5C19F59C-C28D-45CA-9B75-6960EFB0E4E7}"/>
              </a:ext>
            </a:extLst>
          </p:cNvPr>
          <p:cNvSpPr txBox="1">
            <a:spLocks/>
          </p:cNvSpPr>
          <p:nvPr/>
        </p:nvSpPr>
        <p:spPr>
          <a:xfrm>
            <a:off x="628650" y="460965"/>
            <a:ext cx="7886700" cy="769441"/>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dirty="0"/>
              <a:t>Verbind kleine natuurgebieden</a:t>
            </a:r>
          </a:p>
        </p:txBody>
      </p:sp>
      <p:grpSp>
        <p:nvGrpSpPr>
          <p:cNvPr id="13" name="Groep 12">
            <a:extLst>
              <a:ext uri="{FF2B5EF4-FFF2-40B4-BE49-F238E27FC236}">
                <a16:creationId xmlns:a16="http://schemas.microsoft.com/office/drawing/2014/main" id="{93D71DDD-E31C-428C-9077-C4BB52725965}"/>
              </a:ext>
            </a:extLst>
          </p:cNvPr>
          <p:cNvGrpSpPr/>
          <p:nvPr/>
        </p:nvGrpSpPr>
        <p:grpSpPr>
          <a:xfrm>
            <a:off x="1965961" y="1615126"/>
            <a:ext cx="5261749" cy="4421958"/>
            <a:chOff x="3554872" y="2614983"/>
            <a:chExt cx="5261749" cy="4421958"/>
          </a:xfrm>
        </p:grpSpPr>
        <p:pic>
          <p:nvPicPr>
            <p:cNvPr id="17" name="Afbeelding 16" descr="Afbeelding met tekst, illustratie&#10;&#10;Automatisch gegenereerde beschrijving">
              <a:extLst>
                <a:ext uri="{FF2B5EF4-FFF2-40B4-BE49-F238E27FC236}">
                  <a16:creationId xmlns:a16="http://schemas.microsoft.com/office/drawing/2014/main" id="{D7F1B886-A595-441F-AEE7-7517E8291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644921" y="2614983"/>
              <a:ext cx="2171700" cy="4421958"/>
            </a:xfrm>
            <a:prstGeom prst="rect">
              <a:avLst/>
            </a:prstGeom>
          </p:spPr>
        </p:pic>
        <p:sp>
          <p:nvSpPr>
            <p:cNvPr id="18" name="Tekstballon: ovaal 17">
              <a:extLst>
                <a:ext uri="{FF2B5EF4-FFF2-40B4-BE49-F238E27FC236}">
                  <a16:creationId xmlns:a16="http://schemas.microsoft.com/office/drawing/2014/main" id="{921E6488-9D7E-4988-B3C4-E327259EAC06}"/>
                </a:ext>
              </a:extLst>
            </p:cNvPr>
            <p:cNvSpPr/>
            <p:nvPr/>
          </p:nvSpPr>
          <p:spPr>
            <a:xfrm>
              <a:off x="3554872" y="3384424"/>
              <a:ext cx="3672980" cy="2589656"/>
            </a:xfrm>
            <a:prstGeom prst="wedgeEllipseCallout">
              <a:avLst>
                <a:gd name="adj1" fmla="val 60442"/>
                <a:gd name="adj2" fmla="val -50245"/>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25000"/>
                </a:lnSpc>
                <a:defRPr/>
              </a:pPr>
              <a:r>
                <a:rPr lang="nl-NL" sz="14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Dat verbinden van natuurgebieden kan bijvoorbeeld door de aanleg van </a:t>
              </a:r>
              <a:r>
                <a:rPr lang="nl-NL" sz="1400" u="sng"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ecoducten</a:t>
              </a:r>
              <a:r>
                <a:rPr lang="nl-NL" sz="1400" kern="0" dirty="0">
                  <a:solidFill>
                    <a:sysClr val="windowText" lastClr="000000"/>
                  </a:solidFill>
                  <a:latin typeface="Comic Sans MS" panose="030F0702030302020204" pitchFamily="66" charset="0"/>
                  <a:ea typeface="Calibri" panose="020F0502020204030204" pitchFamily="34" charset="0"/>
                  <a:cs typeface="Times New Roman" panose="02020603050405020304" pitchFamily="18" charset="0"/>
                </a:rPr>
                <a:t>. Dat zijn een soort bruggen over snelwegen, zodat wilde dieren veilig kunnen oversteken. </a:t>
              </a:r>
            </a:p>
          </p:txBody>
        </p:sp>
      </p:grpSp>
      <p:grpSp>
        <p:nvGrpSpPr>
          <p:cNvPr id="5" name="Groep 4">
            <a:extLst>
              <a:ext uri="{FF2B5EF4-FFF2-40B4-BE49-F238E27FC236}">
                <a16:creationId xmlns:a16="http://schemas.microsoft.com/office/drawing/2014/main" id="{82D7EC9C-319B-4844-8046-66973B3BEF5F}"/>
              </a:ext>
            </a:extLst>
          </p:cNvPr>
          <p:cNvGrpSpPr/>
          <p:nvPr/>
        </p:nvGrpSpPr>
        <p:grpSpPr>
          <a:xfrm>
            <a:off x="0" y="121696"/>
            <a:ext cx="9144001" cy="6835555"/>
            <a:chOff x="-75413" y="22445"/>
            <a:chExt cx="9144001" cy="6835555"/>
          </a:xfrm>
        </p:grpSpPr>
        <p:pic>
          <p:nvPicPr>
            <p:cNvPr id="10" name="Afbeelding 9" descr="Afbeelding met tekst, gras, boom, buiten&#10;&#10;Automatisch gegenereerde beschrijving">
              <a:extLst>
                <a:ext uri="{FF2B5EF4-FFF2-40B4-BE49-F238E27FC236}">
                  <a16:creationId xmlns:a16="http://schemas.microsoft.com/office/drawing/2014/main" id="{4865B736-B961-45B2-9AD6-F6AFCBA78FE8}"/>
                </a:ext>
              </a:extLst>
            </p:cNvPr>
            <p:cNvPicPr>
              <a:picLocks noChangeAspect="1"/>
            </p:cNvPicPr>
            <p:nvPr/>
          </p:nvPicPr>
          <p:blipFill rotWithShape="1">
            <a:blip r:embed="rId4">
              <a:extLst>
                <a:ext uri="{28A0092B-C50C-407E-A947-70E740481C1C}">
                  <a14:useLocalDpi xmlns:a14="http://schemas.microsoft.com/office/drawing/2010/main" val="0"/>
                </a:ext>
              </a:extLst>
            </a:blip>
            <a:srcRect l="4885" r="2876"/>
            <a:stretch/>
          </p:blipFill>
          <p:spPr>
            <a:xfrm>
              <a:off x="-75413" y="791886"/>
              <a:ext cx="9144001" cy="6066114"/>
            </a:xfrm>
            <a:prstGeom prst="rect">
              <a:avLst/>
            </a:prstGeom>
          </p:spPr>
        </p:pic>
        <p:sp>
          <p:nvSpPr>
            <p:cNvPr id="11" name="Tekstvak 10">
              <a:extLst>
                <a:ext uri="{FF2B5EF4-FFF2-40B4-BE49-F238E27FC236}">
                  <a16:creationId xmlns:a16="http://schemas.microsoft.com/office/drawing/2014/main" id="{829BA99F-39CE-41B8-BD21-1B546ED5A3A2}"/>
                </a:ext>
              </a:extLst>
            </p:cNvPr>
            <p:cNvSpPr txBox="1"/>
            <p:nvPr/>
          </p:nvSpPr>
          <p:spPr>
            <a:xfrm>
              <a:off x="-75413" y="22445"/>
              <a:ext cx="9144001" cy="769441"/>
            </a:xfrm>
            <a:prstGeom prst="rect">
              <a:avLst/>
            </a:prstGeom>
            <a:solidFill>
              <a:schemeClr val="bg1"/>
            </a:solidFill>
          </p:spPr>
          <p:txBody>
            <a:bodyPr wrap="square" rtlCol="0">
              <a:spAutoFit/>
            </a:bodyPr>
            <a:lstStyle/>
            <a:p>
              <a:pPr algn="ctr"/>
              <a:r>
                <a:rPr lang="nl-NL" sz="4400" dirty="0">
                  <a:latin typeface="+mj-lt"/>
                </a:rPr>
                <a:t>Zo kunnen ecoducten eruit zien:</a:t>
              </a:r>
            </a:p>
          </p:txBody>
        </p:sp>
      </p:grpSp>
      <p:sp>
        <p:nvSpPr>
          <p:cNvPr id="2" name="Tijdelijke aanduiding voor dianummer 1">
            <a:extLst>
              <a:ext uri="{FF2B5EF4-FFF2-40B4-BE49-F238E27FC236}">
                <a16:creationId xmlns:a16="http://schemas.microsoft.com/office/drawing/2014/main" id="{8A7EABAF-3F25-4663-8AF3-0818936B7A05}"/>
              </a:ext>
            </a:extLst>
          </p:cNvPr>
          <p:cNvSpPr>
            <a:spLocks noGrp="1"/>
          </p:cNvSpPr>
          <p:nvPr>
            <p:ph type="sldNum" sz="quarter" idx="12"/>
          </p:nvPr>
        </p:nvSpPr>
        <p:spPr/>
        <p:txBody>
          <a:bodyPr/>
          <a:lstStyle/>
          <a:p>
            <a:fld id="{2A8531A3-4A8C-4100-89BC-B27A10783B86}" type="slidenum">
              <a:rPr lang="nl-NL" smtClean="0"/>
              <a:t>6</a:t>
            </a:fld>
            <a:endParaRPr lang="nl-NL"/>
          </a:p>
        </p:txBody>
      </p:sp>
    </p:spTree>
    <p:extLst>
      <p:ext uri="{BB962C8B-B14F-4D97-AF65-F5344CB8AC3E}">
        <p14:creationId xmlns:p14="http://schemas.microsoft.com/office/powerpoint/2010/main" val="383865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CFD02-B134-4639-B05B-9F06AC8BA640}"/>
              </a:ext>
            </a:extLst>
          </p:cNvPr>
          <p:cNvSpPr>
            <a:spLocks noGrp="1"/>
          </p:cNvSpPr>
          <p:nvPr>
            <p:ph type="title"/>
          </p:nvPr>
        </p:nvSpPr>
        <p:spPr>
          <a:xfrm>
            <a:off x="405353" y="365127"/>
            <a:ext cx="8342721" cy="824846"/>
          </a:xfrm>
          <a:solidFill>
            <a:schemeClr val="accent6">
              <a:lumMod val="40000"/>
              <a:lumOff val="60000"/>
            </a:schemeClr>
          </a:solidFill>
        </p:spPr>
        <p:txBody>
          <a:bodyPr>
            <a:normAutofit/>
          </a:bodyPr>
          <a:lstStyle/>
          <a:p>
            <a:r>
              <a:rPr lang="nl-NL" sz="3200" dirty="0"/>
              <a:t>Zorg dat het aantal van een soort groot genoeg is</a:t>
            </a:r>
          </a:p>
        </p:txBody>
      </p:sp>
      <p:grpSp>
        <p:nvGrpSpPr>
          <p:cNvPr id="5" name="Groep 4">
            <a:extLst>
              <a:ext uri="{FF2B5EF4-FFF2-40B4-BE49-F238E27FC236}">
                <a16:creationId xmlns:a16="http://schemas.microsoft.com/office/drawing/2014/main" id="{9AF7EF26-6899-44E8-8449-8AB281A7B34E}"/>
              </a:ext>
            </a:extLst>
          </p:cNvPr>
          <p:cNvGrpSpPr/>
          <p:nvPr/>
        </p:nvGrpSpPr>
        <p:grpSpPr>
          <a:xfrm>
            <a:off x="334946" y="1257953"/>
            <a:ext cx="5720821" cy="5423628"/>
            <a:chOff x="334946" y="1257953"/>
            <a:chExt cx="5720821" cy="5423628"/>
          </a:xfrm>
        </p:grpSpPr>
        <p:grpSp>
          <p:nvGrpSpPr>
            <p:cNvPr id="4" name="Groep 3">
              <a:extLst>
                <a:ext uri="{FF2B5EF4-FFF2-40B4-BE49-F238E27FC236}">
                  <a16:creationId xmlns:a16="http://schemas.microsoft.com/office/drawing/2014/main" id="{CAF223C6-AB8C-4F9C-B5E3-9C3B671C9884}"/>
                </a:ext>
              </a:extLst>
            </p:cNvPr>
            <p:cNvGrpSpPr/>
            <p:nvPr/>
          </p:nvGrpSpPr>
          <p:grpSpPr>
            <a:xfrm>
              <a:off x="334946" y="1257953"/>
              <a:ext cx="5720821" cy="5423628"/>
              <a:chOff x="126577" y="1257953"/>
              <a:chExt cx="5720821" cy="5423628"/>
            </a:xfrm>
          </p:grpSpPr>
          <p:pic>
            <p:nvPicPr>
              <p:cNvPr id="41" name="Afbeelding 40" descr="Afbeelding met tekst, illustratie&#10;&#10;Automatisch gegenereerde beschrijving">
                <a:extLst>
                  <a:ext uri="{FF2B5EF4-FFF2-40B4-BE49-F238E27FC236}">
                    <a16:creationId xmlns:a16="http://schemas.microsoft.com/office/drawing/2014/main" id="{B8A14580-DCFD-440E-985F-FC2B931A3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7" y="2804065"/>
                <a:ext cx="1614601" cy="3877516"/>
              </a:xfrm>
              <a:prstGeom prst="rect">
                <a:avLst/>
              </a:prstGeom>
            </p:spPr>
          </p:pic>
          <p:sp>
            <p:nvSpPr>
              <p:cNvPr id="35" name="Tekstballon: ovaal 34">
                <a:extLst>
                  <a:ext uri="{FF2B5EF4-FFF2-40B4-BE49-F238E27FC236}">
                    <a16:creationId xmlns:a16="http://schemas.microsoft.com/office/drawing/2014/main" id="{DEC78F79-6970-4645-8A3B-D845DEE53E09}"/>
                  </a:ext>
                </a:extLst>
              </p:cNvPr>
              <p:cNvSpPr/>
              <p:nvPr/>
            </p:nvSpPr>
            <p:spPr>
              <a:xfrm>
                <a:off x="1433429" y="1257953"/>
                <a:ext cx="4413969" cy="2444777"/>
              </a:xfrm>
              <a:prstGeom prst="wedgeEllipseCallout">
                <a:avLst>
                  <a:gd name="adj1" fmla="val -61892"/>
                  <a:gd name="adj2" fmla="val 37472"/>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tx1"/>
                    </a:solidFill>
                    <a:latin typeface="Comic Sans MS" panose="030F0702030302020204" pitchFamily="66" charset="0"/>
                  </a:rPr>
                  <a:t>Als de leefomgeving dan verandert, zijn er altijd soortgenoten die de juiste eigenschappen hebben en zich kunnen aanpassen. Er is dan </a:t>
                </a:r>
                <a:r>
                  <a:rPr lang="nl-NL" sz="1600" u="sng" dirty="0">
                    <a:solidFill>
                      <a:schemeClr val="tx1"/>
                    </a:solidFill>
                    <a:latin typeface="Comic Sans MS" panose="030F0702030302020204" pitchFamily="66" charset="0"/>
                  </a:rPr>
                  <a:t>voldoende biodiversiteit binnen de soort</a:t>
                </a:r>
                <a:r>
                  <a:rPr lang="nl-NL" sz="1600" dirty="0">
                    <a:solidFill>
                      <a:schemeClr val="tx1"/>
                    </a:solidFill>
                    <a:latin typeface="Comic Sans MS" panose="030F0702030302020204" pitchFamily="66" charset="0"/>
                  </a:rPr>
                  <a:t>. </a:t>
                </a:r>
              </a:p>
            </p:txBody>
          </p:sp>
        </p:grpSp>
        <p:sp>
          <p:nvSpPr>
            <p:cNvPr id="9" name="Tekstballon: ovaal 8">
              <a:extLst>
                <a:ext uri="{FF2B5EF4-FFF2-40B4-BE49-F238E27FC236}">
                  <a16:creationId xmlns:a16="http://schemas.microsoft.com/office/drawing/2014/main" id="{C30227E5-748C-4FFD-B489-908A5A25B799}"/>
                </a:ext>
              </a:extLst>
            </p:cNvPr>
            <p:cNvSpPr/>
            <p:nvPr/>
          </p:nvSpPr>
          <p:spPr>
            <a:xfrm>
              <a:off x="1665532" y="3464286"/>
              <a:ext cx="3059651" cy="2444776"/>
            </a:xfrm>
            <a:prstGeom prst="wedgeEllipseCallout">
              <a:avLst>
                <a:gd name="adj1" fmla="val -66991"/>
                <a:gd name="adj2" fmla="val -52068"/>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tx1"/>
                  </a:solidFill>
                  <a:latin typeface="Comic Sans MS" panose="030F0702030302020204" pitchFamily="66" charset="0"/>
                </a:rPr>
                <a:t>Mensen kunnen helpen door de jacht en handel van wilde dieren te verbieden of bijvoorbeeld door fokprogramma’s van dierentuinen.</a:t>
              </a:r>
              <a:endParaRPr lang="nl-NL" sz="1600" dirty="0"/>
            </a:p>
          </p:txBody>
        </p:sp>
      </p:grpSp>
      <p:grpSp>
        <p:nvGrpSpPr>
          <p:cNvPr id="10" name="Groep 9">
            <a:extLst>
              <a:ext uri="{FF2B5EF4-FFF2-40B4-BE49-F238E27FC236}">
                <a16:creationId xmlns:a16="http://schemas.microsoft.com/office/drawing/2014/main" id="{850A63D5-57BB-4FCB-9755-59CA304E34CF}"/>
              </a:ext>
            </a:extLst>
          </p:cNvPr>
          <p:cNvGrpSpPr/>
          <p:nvPr/>
        </p:nvGrpSpPr>
        <p:grpSpPr>
          <a:xfrm>
            <a:off x="4996343" y="3969767"/>
            <a:ext cx="4021080" cy="2523106"/>
            <a:chOff x="5485314" y="1853315"/>
            <a:chExt cx="3351313" cy="2151809"/>
          </a:xfrm>
        </p:grpSpPr>
        <p:pic>
          <p:nvPicPr>
            <p:cNvPr id="11" name="Afbeelding 10">
              <a:extLst>
                <a:ext uri="{FF2B5EF4-FFF2-40B4-BE49-F238E27FC236}">
                  <a16:creationId xmlns:a16="http://schemas.microsoft.com/office/drawing/2014/main" id="{FAA3D159-485C-4366-8C1D-E0E27E0E3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169" y="1955878"/>
              <a:ext cx="1017458" cy="2049246"/>
            </a:xfrm>
            <a:prstGeom prst="rect">
              <a:avLst/>
            </a:prstGeom>
          </p:spPr>
        </p:pic>
        <p:sp>
          <p:nvSpPr>
            <p:cNvPr id="12" name="Tekstballon: ovaal 11">
              <a:extLst>
                <a:ext uri="{FF2B5EF4-FFF2-40B4-BE49-F238E27FC236}">
                  <a16:creationId xmlns:a16="http://schemas.microsoft.com/office/drawing/2014/main" id="{52AD7BB8-2C41-47A7-8FAC-51FAD4B27FA2}"/>
                </a:ext>
              </a:extLst>
            </p:cNvPr>
            <p:cNvSpPr/>
            <p:nvPr/>
          </p:nvSpPr>
          <p:spPr>
            <a:xfrm>
              <a:off x="5485314" y="1853315"/>
              <a:ext cx="2088135" cy="1980452"/>
            </a:xfrm>
            <a:prstGeom prst="wedgeEllipseCallout">
              <a:avLst>
                <a:gd name="adj1" fmla="val 69467"/>
                <a:gd name="adj2" fmla="val -1931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tx1"/>
                  </a:solidFill>
                  <a:latin typeface="Comic Sans MS" panose="030F0702030302020204" pitchFamily="66" charset="0"/>
                </a:rPr>
                <a:t>We weten niet of het in de toekomst handiger zal zijn om geel of om paars te zijn. </a:t>
              </a:r>
            </a:p>
          </p:txBody>
        </p:sp>
      </p:grpSp>
      <p:sp>
        <p:nvSpPr>
          <p:cNvPr id="3" name="Tijdelijke aanduiding voor dianummer 2">
            <a:extLst>
              <a:ext uri="{FF2B5EF4-FFF2-40B4-BE49-F238E27FC236}">
                <a16:creationId xmlns:a16="http://schemas.microsoft.com/office/drawing/2014/main" id="{B18D39F8-8289-41F3-B9C4-220FDA04621C}"/>
              </a:ext>
            </a:extLst>
          </p:cNvPr>
          <p:cNvSpPr>
            <a:spLocks noGrp="1"/>
          </p:cNvSpPr>
          <p:nvPr>
            <p:ph type="sldNum" sz="quarter" idx="12"/>
          </p:nvPr>
        </p:nvSpPr>
        <p:spPr/>
        <p:txBody>
          <a:bodyPr/>
          <a:lstStyle/>
          <a:p>
            <a:fld id="{2A8531A3-4A8C-4100-89BC-B27A10783B86}" type="slidenum">
              <a:rPr lang="nl-NL" smtClean="0"/>
              <a:t>7</a:t>
            </a:fld>
            <a:endParaRPr lang="nl-NL"/>
          </a:p>
        </p:txBody>
      </p:sp>
    </p:spTree>
    <p:extLst>
      <p:ext uri="{BB962C8B-B14F-4D97-AF65-F5344CB8AC3E}">
        <p14:creationId xmlns:p14="http://schemas.microsoft.com/office/powerpoint/2010/main" val="82980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66A356EC-1F51-44D1-A8E8-E56396138E4E}"/>
              </a:ext>
            </a:extLst>
          </p:cNvPr>
          <p:cNvGrpSpPr/>
          <p:nvPr/>
        </p:nvGrpSpPr>
        <p:grpSpPr>
          <a:xfrm>
            <a:off x="418567" y="1494503"/>
            <a:ext cx="6483678" cy="4880413"/>
            <a:chOff x="382476" y="1475310"/>
            <a:chExt cx="6483678" cy="4880413"/>
          </a:xfrm>
        </p:grpSpPr>
        <p:pic>
          <p:nvPicPr>
            <p:cNvPr id="13" name="Afbeelding 12" descr="Afbeelding met tekst, illustratie&#10;&#10;Automatisch gegenereerde beschrijving">
              <a:extLst>
                <a:ext uri="{FF2B5EF4-FFF2-40B4-BE49-F238E27FC236}">
                  <a16:creationId xmlns:a16="http://schemas.microsoft.com/office/drawing/2014/main" id="{B8EE47B0-ACC9-48C1-9CF8-D89957C36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76" y="1563306"/>
              <a:ext cx="2353640" cy="4792417"/>
            </a:xfrm>
            <a:prstGeom prst="rect">
              <a:avLst/>
            </a:prstGeom>
          </p:spPr>
        </p:pic>
        <p:sp>
          <p:nvSpPr>
            <p:cNvPr id="35" name="Tekstballon: ovaal 34">
              <a:extLst>
                <a:ext uri="{FF2B5EF4-FFF2-40B4-BE49-F238E27FC236}">
                  <a16:creationId xmlns:a16="http://schemas.microsoft.com/office/drawing/2014/main" id="{DEC78F79-6970-4645-8A3B-D845DEE53E09}"/>
                </a:ext>
              </a:extLst>
            </p:cNvPr>
            <p:cNvSpPr/>
            <p:nvPr/>
          </p:nvSpPr>
          <p:spPr>
            <a:xfrm>
              <a:off x="2463483" y="1475310"/>
              <a:ext cx="4402671" cy="2602161"/>
            </a:xfrm>
            <a:prstGeom prst="wedgeEllipseCallout">
              <a:avLst>
                <a:gd name="adj1" fmla="val -67944"/>
                <a:gd name="adj2" fmla="val -14354"/>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tx1"/>
                  </a:solidFill>
                  <a:latin typeface="Comic Sans MS" panose="030F0702030302020204" pitchFamily="66" charset="0"/>
                </a:rPr>
                <a:t>Als je een soort wilt beschermen dan moeten ook de </a:t>
              </a:r>
              <a:r>
                <a:rPr lang="nl-NL" sz="1600" u="sng" dirty="0">
                  <a:solidFill>
                    <a:schemeClr val="tx1"/>
                  </a:solidFill>
                  <a:latin typeface="Comic Sans MS" panose="030F0702030302020204" pitchFamily="66" charset="0"/>
                </a:rPr>
                <a:t>levensvormen waar een nuttige relatie mee </a:t>
              </a:r>
              <a:r>
                <a:rPr lang="nl-NL" sz="1600" dirty="0">
                  <a:solidFill>
                    <a:schemeClr val="tx1"/>
                  </a:solidFill>
                  <a:latin typeface="Comic Sans MS" panose="030F0702030302020204" pitchFamily="66" charset="0"/>
                </a:rPr>
                <a:t>is worden beschermd. Daarom is het belangrijk dat de visvangst en de jacht worden beperkt.</a:t>
              </a:r>
            </a:p>
          </p:txBody>
        </p:sp>
      </p:grpSp>
      <p:grpSp>
        <p:nvGrpSpPr>
          <p:cNvPr id="10" name="Groep 9">
            <a:extLst>
              <a:ext uri="{FF2B5EF4-FFF2-40B4-BE49-F238E27FC236}">
                <a16:creationId xmlns:a16="http://schemas.microsoft.com/office/drawing/2014/main" id="{F0CF1EBC-27AB-4B7F-BCDE-4726461F9D0E}"/>
              </a:ext>
            </a:extLst>
          </p:cNvPr>
          <p:cNvGrpSpPr/>
          <p:nvPr/>
        </p:nvGrpSpPr>
        <p:grpSpPr>
          <a:xfrm>
            <a:off x="3969660" y="4003400"/>
            <a:ext cx="5088332" cy="2240566"/>
            <a:chOff x="3314495" y="2346353"/>
            <a:chExt cx="5088332" cy="2240566"/>
          </a:xfrm>
        </p:grpSpPr>
        <p:pic>
          <p:nvPicPr>
            <p:cNvPr id="5" name="Afbeelding 4">
              <a:extLst>
                <a:ext uri="{FF2B5EF4-FFF2-40B4-BE49-F238E27FC236}">
                  <a16:creationId xmlns:a16="http://schemas.microsoft.com/office/drawing/2014/main" id="{D31C28B4-C77A-44AD-BC08-230FA94F7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59886" y="2346353"/>
              <a:ext cx="1242941" cy="2219206"/>
            </a:xfrm>
            <a:prstGeom prst="rect">
              <a:avLst/>
            </a:prstGeom>
          </p:spPr>
        </p:pic>
        <p:sp>
          <p:nvSpPr>
            <p:cNvPr id="12" name="Tekstballon: ovaal 11">
              <a:extLst>
                <a:ext uri="{FF2B5EF4-FFF2-40B4-BE49-F238E27FC236}">
                  <a16:creationId xmlns:a16="http://schemas.microsoft.com/office/drawing/2014/main" id="{F48FD820-D74E-4015-9FB4-67BCF9406145}"/>
                </a:ext>
              </a:extLst>
            </p:cNvPr>
            <p:cNvSpPr/>
            <p:nvPr/>
          </p:nvSpPr>
          <p:spPr>
            <a:xfrm>
              <a:off x="3314495" y="2626924"/>
              <a:ext cx="3578953" cy="1959995"/>
            </a:xfrm>
            <a:prstGeom prst="wedgeEllipseCallout">
              <a:avLst>
                <a:gd name="adj1" fmla="val 64585"/>
                <a:gd name="adj2" fmla="val -58433"/>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tx1"/>
                  </a:solidFill>
                  <a:latin typeface="Comic Sans MS" panose="030F0702030302020204" pitchFamily="66" charset="0"/>
                </a:rPr>
                <a:t>Als je de Humboldt pinguïn wil beschermen dan moet je zorgen dat er voldoende vissoorten zijn waar wij van kunnen leven.</a:t>
              </a:r>
            </a:p>
          </p:txBody>
        </p:sp>
      </p:grpSp>
      <p:sp>
        <p:nvSpPr>
          <p:cNvPr id="23" name="Titel 1">
            <a:extLst>
              <a:ext uri="{FF2B5EF4-FFF2-40B4-BE49-F238E27FC236}">
                <a16:creationId xmlns:a16="http://schemas.microsoft.com/office/drawing/2014/main" id="{386F0D47-07B4-479E-BCB0-A8642B9B4E67}"/>
              </a:ext>
            </a:extLst>
          </p:cNvPr>
          <p:cNvSpPr>
            <a:spLocks noGrp="1"/>
          </p:cNvSpPr>
          <p:nvPr>
            <p:ph type="title"/>
          </p:nvPr>
        </p:nvSpPr>
        <p:spPr>
          <a:xfrm>
            <a:off x="204537" y="365127"/>
            <a:ext cx="8710863" cy="846454"/>
          </a:xfrm>
          <a:solidFill>
            <a:schemeClr val="accent6">
              <a:lumMod val="40000"/>
              <a:lumOff val="60000"/>
            </a:schemeClr>
          </a:solidFill>
        </p:spPr>
        <p:txBody>
          <a:bodyPr>
            <a:normAutofit/>
          </a:bodyPr>
          <a:lstStyle/>
          <a:p>
            <a:pPr algn="ctr"/>
            <a:r>
              <a:rPr lang="nl-NL" sz="2800" dirty="0"/>
              <a:t>Bescherm de levensvormen waar een nuttige relatie mee is</a:t>
            </a:r>
          </a:p>
        </p:txBody>
      </p:sp>
      <p:sp>
        <p:nvSpPr>
          <p:cNvPr id="2" name="Tijdelijke aanduiding voor dianummer 1">
            <a:extLst>
              <a:ext uri="{FF2B5EF4-FFF2-40B4-BE49-F238E27FC236}">
                <a16:creationId xmlns:a16="http://schemas.microsoft.com/office/drawing/2014/main" id="{0BC927DB-D19E-4DFC-B8DD-AF06BFEF98CF}"/>
              </a:ext>
            </a:extLst>
          </p:cNvPr>
          <p:cNvSpPr>
            <a:spLocks noGrp="1"/>
          </p:cNvSpPr>
          <p:nvPr>
            <p:ph type="sldNum" sz="quarter" idx="12"/>
          </p:nvPr>
        </p:nvSpPr>
        <p:spPr/>
        <p:txBody>
          <a:bodyPr/>
          <a:lstStyle/>
          <a:p>
            <a:fld id="{2A8531A3-4A8C-4100-89BC-B27A10783B86}" type="slidenum">
              <a:rPr lang="nl-NL" smtClean="0"/>
              <a:t>8</a:t>
            </a:fld>
            <a:endParaRPr lang="nl-NL"/>
          </a:p>
        </p:txBody>
      </p:sp>
    </p:spTree>
    <p:extLst>
      <p:ext uri="{BB962C8B-B14F-4D97-AF65-F5344CB8AC3E}">
        <p14:creationId xmlns:p14="http://schemas.microsoft.com/office/powerpoint/2010/main" val="239367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53FD6A8-4C41-4C2C-A924-F46907B0FA14}"/>
              </a:ext>
            </a:extLst>
          </p:cNvPr>
          <p:cNvSpPr txBox="1">
            <a:spLocks/>
          </p:cNvSpPr>
          <p:nvPr/>
        </p:nvSpPr>
        <p:spPr>
          <a:xfrm>
            <a:off x="405353" y="365126"/>
            <a:ext cx="8422558" cy="862425"/>
          </a:xfrm>
          <a:prstGeom prst="rect">
            <a:avLst/>
          </a:prstGeom>
          <a:solidFill>
            <a:schemeClr val="accent6">
              <a:lumMod val="40000"/>
              <a:lumOff val="6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dirty="0"/>
              <a:t>Mensen kunnen de biodiversiteit beschermen door:</a:t>
            </a:r>
          </a:p>
        </p:txBody>
      </p:sp>
      <p:grpSp>
        <p:nvGrpSpPr>
          <p:cNvPr id="2" name="Groep 1">
            <a:extLst>
              <a:ext uri="{FF2B5EF4-FFF2-40B4-BE49-F238E27FC236}">
                <a16:creationId xmlns:a16="http://schemas.microsoft.com/office/drawing/2014/main" id="{0D6D4024-DF12-4AC0-A6D0-381FE8E30EA6}"/>
              </a:ext>
            </a:extLst>
          </p:cNvPr>
          <p:cNvGrpSpPr/>
          <p:nvPr/>
        </p:nvGrpSpPr>
        <p:grpSpPr>
          <a:xfrm>
            <a:off x="420825" y="1227551"/>
            <a:ext cx="8302349" cy="5630449"/>
            <a:chOff x="525562" y="1227551"/>
            <a:chExt cx="8302349" cy="5630449"/>
          </a:xfrm>
        </p:grpSpPr>
        <p:pic>
          <p:nvPicPr>
            <p:cNvPr id="17" name="Afbeelding 16">
              <a:extLst>
                <a:ext uri="{FF2B5EF4-FFF2-40B4-BE49-F238E27FC236}">
                  <a16:creationId xmlns:a16="http://schemas.microsoft.com/office/drawing/2014/main" id="{9E66112E-8A71-43F8-96F7-C692059B96F5}"/>
                </a:ext>
              </a:extLst>
            </p:cNvPr>
            <p:cNvPicPr>
              <a:picLocks noChangeAspect="1"/>
            </p:cNvPicPr>
            <p:nvPr/>
          </p:nvPicPr>
          <p:blipFill>
            <a:blip r:embed="rId3"/>
            <a:stretch>
              <a:fillRect/>
            </a:stretch>
          </p:blipFill>
          <p:spPr>
            <a:xfrm flipH="1">
              <a:off x="525562" y="4002714"/>
              <a:ext cx="1399650" cy="2855286"/>
            </a:xfrm>
            <a:prstGeom prst="rect">
              <a:avLst/>
            </a:prstGeom>
          </p:spPr>
        </p:pic>
        <p:sp>
          <p:nvSpPr>
            <p:cNvPr id="13" name="Tekstballon: ovaal 8">
              <a:extLst>
                <a:ext uri="{FF2B5EF4-FFF2-40B4-BE49-F238E27FC236}">
                  <a16:creationId xmlns:a16="http://schemas.microsoft.com/office/drawing/2014/main" id="{A786323E-9A52-4645-AB79-1610BA5705D0}"/>
                </a:ext>
              </a:extLst>
            </p:cNvPr>
            <p:cNvSpPr/>
            <p:nvPr/>
          </p:nvSpPr>
          <p:spPr>
            <a:xfrm>
              <a:off x="2604264" y="4659718"/>
              <a:ext cx="4244256" cy="1139581"/>
            </a:xfrm>
            <a:prstGeom prst="wedgeEllipseCallout">
              <a:avLst>
                <a:gd name="adj1" fmla="val -81385"/>
                <a:gd name="adj2" fmla="val -64280"/>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r>
                <a:rPr lang="nl-NL" sz="1600" b="1" dirty="0"/>
                <a:t>Levensvormen beschermen waar een soort een nuttige relatie mee heeft </a:t>
              </a:r>
            </a:p>
          </p:txBody>
        </p:sp>
        <p:pic>
          <p:nvPicPr>
            <p:cNvPr id="9" name="Afbeelding 8" descr="Afbeelding met tekening&#10;&#10;Automatisch gegenereerde beschrijving">
              <a:extLst>
                <a:ext uri="{FF2B5EF4-FFF2-40B4-BE49-F238E27FC236}">
                  <a16:creationId xmlns:a16="http://schemas.microsoft.com/office/drawing/2014/main" id="{21EC3BA3-FFA1-4920-95B9-3B5C2E1CD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13" y="1227551"/>
              <a:ext cx="1209287" cy="2863237"/>
            </a:xfrm>
            <a:prstGeom prst="rect">
              <a:avLst/>
            </a:prstGeom>
          </p:spPr>
        </p:pic>
        <p:pic>
          <p:nvPicPr>
            <p:cNvPr id="10" name="Afbeelding 9" descr="Afbeelding met tekening&#10;&#10;Automatisch gegenereerde beschrijving">
              <a:extLst>
                <a:ext uri="{FF2B5EF4-FFF2-40B4-BE49-F238E27FC236}">
                  <a16:creationId xmlns:a16="http://schemas.microsoft.com/office/drawing/2014/main" id="{4D91838D-671D-4A9A-B2CF-B1B7420A73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99044" y="2430106"/>
              <a:ext cx="1328867" cy="3146369"/>
            </a:xfrm>
            <a:prstGeom prst="rect">
              <a:avLst/>
            </a:prstGeom>
          </p:spPr>
        </p:pic>
        <p:sp>
          <p:nvSpPr>
            <p:cNvPr id="14" name="Tekstballon: ovaal 8">
              <a:extLst>
                <a:ext uri="{FF2B5EF4-FFF2-40B4-BE49-F238E27FC236}">
                  <a16:creationId xmlns:a16="http://schemas.microsoft.com/office/drawing/2014/main" id="{65D1BDAB-298A-4147-B716-A17A5539A0D1}"/>
                </a:ext>
              </a:extLst>
            </p:cNvPr>
            <p:cNvSpPr/>
            <p:nvPr/>
          </p:nvSpPr>
          <p:spPr>
            <a:xfrm>
              <a:off x="2340929" y="3310757"/>
              <a:ext cx="4160145" cy="1139581"/>
            </a:xfrm>
            <a:prstGeom prst="wedgeEllipseCallout">
              <a:avLst>
                <a:gd name="adj1" fmla="val 90618"/>
                <a:gd name="adj2" fmla="val -80577"/>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r>
                <a:rPr lang="nl-NL" sz="1600" b="1" dirty="0"/>
                <a:t>Zorgen dat het aantal van een soort groot genoeg is</a:t>
              </a:r>
            </a:p>
          </p:txBody>
        </p:sp>
        <p:sp>
          <p:nvSpPr>
            <p:cNvPr id="18" name="Tekstballon: ovaal 8">
              <a:extLst>
                <a:ext uri="{FF2B5EF4-FFF2-40B4-BE49-F238E27FC236}">
                  <a16:creationId xmlns:a16="http://schemas.microsoft.com/office/drawing/2014/main" id="{9D8E32DB-F96A-4CCF-B4D7-227E89F755C2}"/>
                </a:ext>
              </a:extLst>
            </p:cNvPr>
            <p:cNvSpPr/>
            <p:nvPr/>
          </p:nvSpPr>
          <p:spPr>
            <a:xfrm>
              <a:off x="2340929" y="1961220"/>
              <a:ext cx="4110366" cy="1139580"/>
            </a:xfrm>
            <a:prstGeom prst="wedgeEllipseCallout">
              <a:avLst>
                <a:gd name="adj1" fmla="val -71885"/>
                <a:gd name="adj2" fmla="val -67444"/>
              </a:avLst>
            </a:prstGeom>
            <a:solidFill>
              <a:sysClr val="window" lastClr="FFFFFF"/>
            </a:solidFill>
            <a:ln w="12700" cap="flat" cmpd="sng" algn="ctr">
              <a:solidFill>
                <a:srgbClr val="70AD47"/>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r>
                <a:rPr lang="nl-NL" sz="1600" b="1" dirty="0"/>
                <a:t>Leefgebieden te beschermen</a:t>
              </a:r>
            </a:p>
          </p:txBody>
        </p:sp>
      </p:grpSp>
      <p:sp>
        <p:nvSpPr>
          <p:cNvPr id="3" name="Tijdelijke aanduiding voor dianummer 2">
            <a:extLst>
              <a:ext uri="{FF2B5EF4-FFF2-40B4-BE49-F238E27FC236}">
                <a16:creationId xmlns:a16="http://schemas.microsoft.com/office/drawing/2014/main" id="{7258F149-F66B-4A19-82A4-3E18E4BFE26B}"/>
              </a:ext>
            </a:extLst>
          </p:cNvPr>
          <p:cNvSpPr>
            <a:spLocks noGrp="1"/>
          </p:cNvSpPr>
          <p:nvPr>
            <p:ph type="sldNum" sz="quarter" idx="12"/>
          </p:nvPr>
        </p:nvSpPr>
        <p:spPr/>
        <p:txBody>
          <a:bodyPr/>
          <a:lstStyle/>
          <a:p>
            <a:fld id="{2A8531A3-4A8C-4100-89BC-B27A10783B86}" type="slidenum">
              <a:rPr lang="nl-NL" smtClean="0"/>
              <a:t>9</a:t>
            </a:fld>
            <a:endParaRPr lang="nl-NL"/>
          </a:p>
        </p:txBody>
      </p:sp>
    </p:spTree>
    <p:extLst>
      <p:ext uri="{BB962C8B-B14F-4D97-AF65-F5344CB8AC3E}">
        <p14:creationId xmlns:p14="http://schemas.microsoft.com/office/powerpoint/2010/main" val="2006330045"/>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5699</TotalTime>
  <Words>821</Words>
  <Application>Microsoft Office PowerPoint</Application>
  <PresentationFormat>Diavoorstelling (4:3)</PresentationFormat>
  <Paragraphs>120</Paragraphs>
  <Slides>19</Slides>
  <Notes>17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Calibri Light</vt:lpstr>
      <vt:lpstr>Comic Sans MS</vt:lpstr>
      <vt:lpstr>Wingdings</vt:lpstr>
      <vt:lpstr>Kantoorthema</vt:lpstr>
      <vt:lpstr>PowerPoint-presentatie</vt:lpstr>
      <vt:lpstr>Wat is biodiversiteit?</vt:lpstr>
      <vt:lpstr>Hoe kunnen mensen de biodiversiteit beschermen?</vt:lpstr>
      <vt:lpstr>Bescherm de leefgebieden</vt:lpstr>
      <vt:lpstr>PowerPoint-presentatie</vt:lpstr>
      <vt:lpstr>PowerPoint-presentatie</vt:lpstr>
      <vt:lpstr>Zorg dat het aantal van een soort groot genoeg is</vt:lpstr>
      <vt:lpstr>Bescherm de levensvormen waar een nuttige relatie mee is</vt:lpstr>
      <vt:lpstr>PowerPoint-presentatie</vt:lpstr>
      <vt:lpstr>Welke drie dingen moet je doen, als je de biodiversiteit wil beschermen?</vt:lpstr>
      <vt:lpstr>Wat kunnen jullie zelf doen om jullie dier te beschermen?</vt:lpstr>
      <vt:lpstr>PowerPoint-presentatie</vt:lpstr>
      <vt:lpstr>PowerPoint-presentatie</vt:lpstr>
      <vt:lpstr>PowerPoint-presentatie</vt:lpstr>
      <vt:lpstr>PowerPoint-presentatie</vt:lpstr>
      <vt:lpstr>PowerPoint-presentatie</vt:lpstr>
      <vt:lpstr>PowerPoint-presentatie</vt:lpstr>
      <vt:lpstr>Welke nieuwe manieren om jullie dier te helpen hebben jullie tijdens deze les geleerd?</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Tauritz, Rebekah</dc:creator>
  <cp:lastModifiedBy>Tauritz, Rebekah</cp:lastModifiedBy>
  <cp:revision>148</cp:revision>
  <dcterms:created xsi:type="dcterms:W3CDTF">2020-12-14T15:14:28Z</dcterms:created>
  <dcterms:modified xsi:type="dcterms:W3CDTF">2022-07-01T14:54:07Z</dcterms:modified>
</cp:coreProperties>
</file>